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6" r:id="rId3"/>
    <p:sldId id="267" r:id="rId4"/>
    <p:sldId id="257" r:id="rId5"/>
    <p:sldId id="258" r:id="rId6"/>
    <p:sldId id="259" r:id="rId7"/>
    <p:sldId id="261" r:id="rId8"/>
    <p:sldId id="260" r:id="rId9"/>
    <p:sldId id="262" r:id="rId10"/>
    <p:sldId id="263" r:id="rId11"/>
    <p:sldId id="264" r:id="rId12"/>
    <p:sldId id="265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67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617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59078" y="564224"/>
            <a:ext cx="2712244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Course Module - 3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5959078" y="1228593"/>
            <a:ext cx="7625239" cy="27122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650"/>
              </a:lnSpc>
              <a:buNone/>
            </a:pPr>
            <a:r>
              <a:rPr lang="en-US" sz="8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Building Digital Culture</a:t>
            </a:r>
            <a:endParaRPr lang="en-US" sz="8500" dirty="0"/>
          </a:p>
        </p:txBody>
      </p:sp>
      <p:sp>
        <p:nvSpPr>
          <p:cNvPr id="5" name="Text 2"/>
          <p:cNvSpPr/>
          <p:nvPr/>
        </p:nvSpPr>
        <p:spPr>
          <a:xfrm>
            <a:off x="5959078" y="4266234"/>
            <a:ext cx="7625239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Course:</a:t>
            </a: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Organizational Culture &amp; Change Management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079393" y="5681549"/>
            <a:ext cx="7625239" cy="1388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References:</a:t>
            </a: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Sinha (2019); Sengupta (2018); Nilakant &amp; Ramnarayan (2024); Singh (2024); Ghosh &amp; Gupta (2019); Cameron &amp; Quinn (2019); Cummings &amp; Worley (2018); Strohmeier &amp; Piazza (2020); Scott &amp; Jaffe (2017)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4017" y="176294"/>
            <a:ext cx="4426029" cy="417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Cultural Barriers to Change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563123" y="697230"/>
            <a:ext cx="13473674" cy="767043"/>
          </a:xfrm>
          <a:prstGeom prst="rect">
            <a:avLst/>
          </a:prstGeom>
          <a:noFill/>
          <a:ln/>
        </p:spPr>
        <p:txBody>
          <a:bodyPr wrap="square" lIns="88900" tIns="38100" rIns="88900" bIns="38100" rtlCol="0" anchor="t">
            <a:noAutofit/>
          </a:bodyPr>
          <a:lstStyle/>
          <a:p>
            <a:pPr algn="l"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Organizations must recognize and address deeply embedded cultural obstacles that can derail even well-planned transformation initiatives.</a:t>
            </a:r>
            <a:endParaRPr lang="en-US" sz="2400" dirty="0"/>
          </a:p>
        </p:txBody>
      </p:sp>
      <p:sp>
        <p:nvSpPr>
          <p:cNvPr id="4" name="Shape 2"/>
          <p:cNvSpPr/>
          <p:nvPr/>
        </p:nvSpPr>
        <p:spPr>
          <a:xfrm>
            <a:off x="7307580" y="1613535"/>
            <a:ext cx="15240" cy="6059924"/>
          </a:xfrm>
          <a:prstGeom prst="roundRect">
            <a:avLst>
              <a:gd name="adj" fmla="val 368147"/>
            </a:avLst>
          </a:prstGeom>
          <a:solidFill>
            <a:srgbClr val="C0C1D7"/>
          </a:solidFill>
          <a:ln/>
        </p:spPr>
      </p:sp>
      <p:sp>
        <p:nvSpPr>
          <p:cNvPr id="5" name="Shape 3"/>
          <p:cNvSpPr/>
          <p:nvPr/>
        </p:nvSpPr>
        <p:spPr>
          <a:xfrm>
            <a:off x="704017" y="1613535"/>
            <a:ext cx="6595943" cy="1265396"/>
          </a:xfrm>
          <a:prstGeom prst="roundRect">
            <a:avLst>
              <a:gd name="adj" fmla="val 5620"/>
            </a:avLst>
          </a:prstGeom>
          <a:solidFill>
            <a:srgbClr val="DADBF1"/>
          </a:solidFill>
          <a:ln w="7620">
            <a:solidFill>
              <a:srgbClr val="4950BC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018603" y="1754624"/>
            <a:ext cx="2147888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Traditionalism &amp; Hierarchy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845106" y="2043351"/>
            <a:ext cx="6321385" cy="427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Deep-rooted traditional values and rigid status hierarchies create resistance to flatter, more collaborative digital structures (Sinha, 2019)</a:t>
            </a:r>
            <a:endParaRPr lang="en-US" dirty="0"/>
          </a:p>
        </p:txBody>
      </p:sp>
      <p:sp>
        <p:nvSpPr>
          <p:cNvPr id="8" name="Shape 6"/>
          <p:cNvSpPr/>
          <p:nvPr/>
        </p:nvSpPr>
        <p:spPr>
          <a:xfrm>
            <a:off x="7330440" y="2878931"/>
            <a:ext cx="6595943" cy="1265396"/>
          </a:xfrm>
          <a:prstGeom prst="rect">
            <a:avLst/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463909" y="3020020"/>
            <a:ext cx="2452211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Values-Practice Misalignment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7463909" y="3308747"/>
            <a:ext cx="6321385" cy="427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Significant gaps between espoused values promoting innovation and enacted practices favoring risk avoidance undermine transformation efforts</a:t>
            </a:r>
            <a:endParaRPr lang="en-US" dirty="0"/>
          </a:p>
        </p:txBody>
      </p:sp>
      <p:sp>
        <p:nvSpPr>
          <p:cNvPr id="11" name="Shape 9"/>
          <p:cNvSpPr/>
          <p:nvPr/>
        </p:nvSpPr>
        <p:spPr>
          <a:xfrm>
            <a:off x="704017" y="4144327"/>
            <a:ext cx="6595943" cy="1265397"/>
          </a:xfrm>
          <a:prstGeom prst="roundRect">
            <a:avLst>
              <a:gd name="adj" fmla="val 5620"/>
            </a:avLst>
          </a:prstGeom>
          <a:solidFill>
            <a:srgbClr val="DADBF1"/>
          </a:solidFill>
          <a:ln w="7620">
            <a:solidFill>
              <a:srgbClr val="4950BC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4872038" y="4285417"/>
            <a:ext cx="2294453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Psychological Safety Deficit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845106" y="4574143"/>
            <a:ext cx="6321385" cy="427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Absence of safe environments for experimentation and failure prevents the learning cycles essential for digital adaptation (Scott &amp; Jaffe, 2017)</a:t>
            </a:r>
            <a:endParaRPr lang="en-US" dirty="0"/>
          </a:p>
        </p:txBody>
      </p:sp>
      <p:sp>
        <p:nvSpPr>
          <p:cNvPr id="14" name="Shape 12"/>
          <p:cNvSpPr/>
          <p:nvPr/>
        </p:nvSpPr>
        <p:spPr>
          <a:xfrm>
            <a:off x="7330440" y="5409724"/>
            <a:ext cx="6595943" cy="1265396"/>
          </a:xfrm>
          <a:prstGeom prst="rect">
            <a:avLst/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7463909" y="5550813"/>
            <a:ext cx="2249210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Communication Breakdown</a:t>
            </a:r>
            <a:endParaRPr lang="en-US" sz="2400" dirty="0"/>
          </a:p>
        </p:txBody>
      </p:sp>
      <p:sp>
        <p:nvSpPr>
          <p:cNvPr id="16" name="Text 14"/>
          <p:cNvSpPr/>
          <p:nvPr/>
        </p:nvSpPr>
        <p:spPr>
          <a:xfrm>
            <a:off x="7463909" y="5839539"/>
            <a:ext cx="6321385" cy="427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Poor change communication channels create confusion, rumors, and resistance among employee populations (Sengupta, 2018)</a:t>
            </a:r>
            <a:endParaRPr lang="en-US" dirty="0"/>
          </a:p>
        </p:txBody>
      </p:sp>
      <p:sp>
        <p:nvSpPr>
          <p:cNvPr id="17" name="Shape 15"/>
          <p:cNvSpPr/>
          <p:nvPr/>
        </p:nvSpPr>
        <p:spPr>
          <a:xfrm>
            <a:off x="704017" y="6675120"/>
            <a:ext cx="6595943" cy="1169469"/>
          </a:xfrm>
          <a:prstGeom prst="roundRect">
            <a:avLst>
              <a:gd name="adj" fmla="val 5620"/>
            </a:avLst>
          </a:prstGeom>
          <a:solidFill>
            <a:srgbClr val="DADBF1"/>
          </a:solidFill>
          <a:ln w="7620">
            <a:solidFill>
              <a:srgbClr val="4950BC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5496758" y="6816209"/>
            <a:ext cx="1669733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Short-Term Focus</a:t>
            </a:r>
            <a:endParaRPr lang="en-US" sz="2400" dirty="0"/>
          </a:p>
        </p:txBody>
      </p:sp>
      <p:sp>
        <p:nvSpPr>
          <p:cNvPr id="19" name="Text 17"/>
          <p:cNvSpPr/>
          <p:nvPr/>
        </p:nvSpPr>
        <p:spPr>
          <a:xfrm>
            <a:off x="845106" y="7104936"/>
            <a:ext cx="6321385" cy="427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6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Overemphasis on immediate KPIs versus long-term culture building prevents sustainable transformation (Cummings &amp; Worley, 2018)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9381" y="761167"/>
            <a:ext cx="9571911" cy="64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ZapfHumnst BT" panose="020B0502050508020304" pitchFamily="34" charset="0"/>
                <a:ea typeface="Inter Bold" pitchFamily="34" charset="-122"/>
                <a:cs typeface="Inter Bold" pitchFamily="34" charset="-120"/>
              </a:rPr>
              <a:t>Impact of AI on Organizational Culture</a:t>
            </a:r>
            <a:endParaRPr lang="en-US" sz="4400" dirty="0">
              <a:latin typeface="ZapfHumnst BT" panose="020B05020505080203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9381" y="1817489"/>
            <a:ext cx="13111639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Artificial Intelligence represents a transformative force that fundamentally reshapes organizational culture, introducing both opportunities and ethical complexities that demand careful consideration.</a:t>
            </a:r>
            <a:endParaRPr lang="en-US" dirty="0">
              <a:latin typeface="ZapfHumnst BT" panose="020B05020505080203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9381" y="2914769"/>
            <a:ext cx="3776067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ZapfHumnst BT" panose="020B0502050508020304" pitchFamily="34" charset="0"/>
                <a:ea typeface="Inter Bold" pitchFamily="34" charset="-122"/>
                <a:cs typeface="Inter Bold" pitchFamily="34" charset="-120"/>
              </a:rPr>
              <a:t>Cultural Transformations</a:t>
            </a:r>
            <a:endParaRPr lang="en-US" sz="2800" dirty="0">
              <a:latin typeface="ZapfHumnst BT" panose="020B05020505080203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9381" y="3507343"/>
            <a:ext cx="6304359" cy="989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Decision-Making Evolution:</a:t>
            </a:r>
            <a:r>
              <a:rPr lang="en-US" dirty="0">
                <a:solidFill>
                  <a:srgbClr val="272525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 AI systems reshape decision norms, increasing objectivity and transparency in organizational choices</a:t>
            </a:r>
            <a:endParaRPr lang="en-US" dirty="0">
              <a:latin typeface="ZapfHumnst BT" panose="020B05020505080203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9381" y="4568428"/>
            <a:ext cx="6304359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Data-Centric Orientation:</a:t>
            </a:r>
            <a:r>
              <a:rPr lang="en-US" dirty="0">
                <a:solidFill>
                  <a:srgbClr val="272525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 Promotes cultures requiring employees to develop digital empathy and analytics fluency</a:t>
            </a:r>
            <a:endParaRPr lang="en-US" dirty="0">
              <a:latin typeface="ZapfHumnst BT" panose="020B05020505080203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1761" y="5560813"/>
            <a:ext cx="6304359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Enhanced Efficiency:</a:t>
            </a:r>
            <a:r>
              <a:rPr lang="en-US" dirty="0">
                <a:solidFill>
                  <a:srgbClr val="272525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 Improves predictive management and collaboration efficiency across teams (Singh, 2024)</a:t>
            </a:r>
            <a:endParaRPr lang="en-US" dirty="0">
              <a:latin typeface="ZapfHumnst BT" panose="020B05020505080203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74280" y="2914769"/>
            <a:ext cx="3091934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ZapfHumnst BT" panose="020B0502050508020304" pitchFamily="34" charset="0"/>
                <a:ea typeface="Inter Bold" pitchFamily="34" charset="-122"/>
                <a:cs typeface="Inter Bold" pitchFamily="34" charset="-120"/>
              </a:rPr>
              <a:t>Ethical Tensions</a:t>
            </a:r>
            <a:endParaRPr lang="en-US" sz="2800" dirty="0">
              <a:latin typeface="ZapfHumnst BT" panose="020B05020505080203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74280" y="3507343"/>
            <a:ext cx="6304359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Job Displacement Fears:</a:t>
            </a:r>
            <a:r>
              <a:rPr lang="en-US" dirty="0">
                <a:solidFill>
                  <a:srgbClr val="272525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 Creates anxiety about redundancy and changing role requirements</a:t>
            </a:r>
            <a:endParaRPr lang="en-US" dirty="0">
              <a:latin typeface="ZapfHumnst BT" panose="020B05020505080203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74280" y="4238744"/>
            <a:ext cx="6304359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Algorithmic Bias:</a:t>
            </a:r>
            <a:r>
              <a:rPr lang="en-US" dirty="0">
                <a:solidFill>
                  <a:srgbClr val="272525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 Raises concerns about fairness and equity in automated systems (Strohmeier &amp; Piazza, 2020)</a:t>
            </a:r>
            <a:endParaRPr lang="en-US" dirty="0">
              <a:latin typeface="ZapfHumnst BT" panose="020B05020505080203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574280" y="5246877"/>
            <a:ext cx="6304359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b="1" dirty="0">
                <a:solidFill>
                  <a:srgbClr val="272525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Ethical Frameworks:</a:t>
            </a:r>
            <a:r>
              <a:rPr lang="en-US" dirty="0">
                <a:solidFill>
                  <a:srgbClr val="272525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 Demands robust governance structures to guide responsible AI implementation</a:t>
            </a:r>
            <a:endParaRPr lang="en-US" dirty="0">
              <a:latin typeface="ZapfHumnst BT" panose="020B0502050508020304" pitchFamily="34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759381" y="6263045"/>
            <a:ext cx="13111639" cy="1205389"/>
          </a:xfrm>
          <a:prstGeom prst="roundRect">
            <a:avLst>
              <a:gd name="adj" fmla="val 7182"/>
            </a:avLst>
          </a:prstGeom>
          <a:solidFill>
            <a:srgbClr val="C7C9EA"/>
          </a:solidFill>
          <a:ln/>
        </p:spPr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77" y="6450149"/>
            <a:ext cx="257651" cy="206097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1429227" y="6553197"/>
            <a:ext cx="12235696" cy="1033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b="1" dirty="0">
                <a:solidFill>
                  <a:srgbClr val="000000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Cultural Evolution:</a:t>
            </a:r>
            <a:r>
              <a:rPr lang="en-US" dirty="0">
                <a:solidFill>
                  <a:srgbClr val="000000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 Organizations are transitioning toward an </a:t>
            </a:r>
            <a:r>
              <a:rPr lang="en-US" i="1" dirty="0">
                <a:solidFill>
                  <a:srgbClr val="000000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"augmented intelligence culture"</a:t>
            </a:r>
            <a:r>
              <a:rPr lang="en-US" dirty="0">
                <a:solidFill>
                  <a:srgbClr val="000000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 that emphasizes human–machine collaboration rather than replacement, creating new possibilities for enhanced human capabilities.</a:t>
            </a:r>
            <a:endParaRPr lang="en-US" dirty="0">
              <a:latin typeface="ZapfHumnst BT" panose="020B05020505080203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7891" y="418326"/>
            <a:ext cx="11965186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ZapfHumnst BT" panose="020B0502050508020304" pitchFamily="34" charset="0"/>
                <a:ea typeface="Inter Bold" pitchFamily="34" charset="-122"/>
                <a:cs typeface="Inter Bold" pitchFamily="34" charset="-120"/>
              </a:rPr>
              <a:t>Advanced Stakeholder Engagement Techniques</a:t>
            </a:r>
            <a:endParaRPr lang="en-US" sz="4000" dirty="0">
              <a:latin typeface="ZapfHumnst BT" panose="020B05020505080203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40979" y="1073582"/>
            <a:ext cx="13403473" cy="11045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800" dirty="0">
                <a:solidFill>
                  <a:srgbClr val="272525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Modern organizations leverage sophisticated digital tools and </a:t>
            </a:r>
            <a:r>
              <a:rPr lang="en-US" sz="3200" dirty="0">
                <a:solidFill>
                  <a:srgbClr val="272525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platforms</a:t>
            </a:r>
            <a:r>
              <a:rPr lang="en-US" sz="2800" dirty="0">
                <a:solidFill>
                  <a:srgbClr val="272525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 to create deeper, more meaningful stakeholder relationships that drive innovation and competitive advantage.</a:t>
            </a:r>
            <a:endParaRPr lang="en-US" sz="2800" dirty="0">
              <a:latin typeface="ZapfHumnst BT" panose="020B05020505080203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37891" y="2740194"/>
            <a:ext cx="3069312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b="1" dirty="0">
                <a:solidFill>
                  <a:srgbClr val="272525"/>
                </a:solidFill>
                <a:latin typeface="ZapfHumnst BT" panose="020B0502050508020304" pitchFamily="34" charset="0"/>
                <a:ea typeface="Inter Bold" pitchFamily="34" charset="-122"/>
                <a:cs typeface="Inter Bold" pitchFamily="34" charset="-120"/>
              </a:rPr>
              <a:t>Digital Co-Creation Platforms</a:t>
            </a:r>
            <a:endParaRPr lang="en-US" sz="2400" dirty="0">
              <a:latin typeface="ZapfHumnst BT" panose="020B05020505080203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4021" y="3597298"/>
            <a:ext cx="3069312" cy="1633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Engage customers, partners, and suppliers directly in innovation processes, democratizing value creation (Cummings &amp; Worley, 2018)</a:t>
            </a:r>
            <a:endParaRPr lang="en-US" sz="2000" dirty="0">
              <a:latin typeface="ZapfHumnst BT" panose="020B05020505080203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118253" y="2813339"/>
            <a:ext cx="270236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ZapfHumnst BT" panose="020B0502050508020304" pitchFamily="34" charset="0"/>
                <a:ea typeface="Inter Bold" pitchFamily="34" charset="-122"/>
                <a:cs typeface="Inter Bold" pitchFamily="34" charset="-120"/>
              </a:rPr>
              <a:t>Social Listening Tools</a:t>
            </a:r>
            <a:endParaRPr lang="en-US" sz="2400" dirty="0">
              <a:latin typeface="ZapfHumnst BT" panose="020B05020505080203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4118253" y="3298031"/>
            <a:ext cx="3069312" cy="1633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Deploy real-time stakeholder sentiment analysis to understand and respond to evolving expectations (Strohmeier &amp; Piazza, 2020)</a:t>
            </a:r>
            <a:endParaRPr lang="en-US" sz="2000" dirty="0">
              <a:latin typeface="ZapfHumnst BT" panose="020B05020505080203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442716" y="2813339"/>
            <a:ext cx="3069312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ZapfHumnst BT" panose="020B0502050508020304" pitchFamily="34" charset="0"/>
                <a:ea typeface="Inter Bold" pitchFamily="34" charset="-122"/>
                <a:cs typeface="Inter Bold" pitchFamily="34" charset="-120"/>
              </a:rPr>
              <a:t>Digital Advocacy Programs</a:t>
            </a:r>
            <a:endParaRPr lang="en-US" sz="2400" dirty="0">
              <a:latin typeface="ZapfHumnst BT" panose="020B05020505080203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442716" y="3501242"/>
            <a:ext cx="3069312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Empower employees as brand ambassadors to build authentic trust and transparency (Scott &amp; Jaffe, 2017)</a:t>
            </a:r>
            <a:endParaRPr lang="en-US" sz="2000" dirty="0">
              <a:latin typeface="ZapfHumnst BT" panose="020B05020505080203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0767178" y="2653913"/>
            <a:ext cx="3069431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b="1" dirty="0">
                <a:solidFill>
                  <a:srgbClr val="272525"/>
                </a:solidFill>
                <a:latin typeface="ZapfHumnst BT" panose="020B0502050508020304" pitchFamily="34" charset="0"/>
                <a:ea typeface="Inter Bold" pitchFamily="34" charset="-122"/>
                <a:cs typeface="Inter Bold" pitchFamily="34" charset="-120"/>
              </a:rPr>
              <a:t>Collaborative Dashboards</a:t>
            </a:r>
            <a:endParaRPr lang="en-US" sz="2400" dirty="0">
              <a:latin typeface="ZapfHumnst BT" panose="020B05020505080203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0767179" y="3501242"/>
            <a:ext cx="3069431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Create transparent, shared goal-tracking systems that align stakeholders around common objectives</a:t>
            </a:r>
            <a:endParaRPr lang="en-US" sz="2000" dirty="0">
              <a:latin typeface="ZapfHumnst BT" panose="020B05020505080203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93790" y="591347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ZapfHumnst BT" panose="020B0502050508020304" pitchFamily="34" charset="0"/>
                <a:ea typeface="Inter Bold" pitchFamily="34" charset="-122"/>
                <a:cs typeface="Inter Bold" pitchFamily="34" charset="-120"/>
              </a:rPr>
              <a:t>AI-Driven Analytics</a:t>
            </a:r>
            <a:endParaRPr lang="en-US" sz="2400" dirty="0">
              <a:latin typeface="ZapfHumnst BT" panose="020B05020505080203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93790" y="6282528"/>
            <a:ext cx="3069312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Utilize artificial intelligence to map stakeholder influence networks and anticipate evolving expectations</a:t>
            </a:r>
            <a:endParaRPr lang="en-US" sz="2000" dirty="0">
              <a:latin typeface="ZapfHumnst BT" panose="020B05020505080203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16931"/>
            <a:ext cx="111775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ZapfHumnst BT" panose="020B0502050508020304" pitchFamily="34" charset="0"/>
                <a:ea typeface="Inter Bold" pitchFamily="34" charset="-122"/>
                <a:cs typeface="Inter Bold" pitchFamily="34" charset="-120"/>
              </a:rPr>
              <a:t>Cultural Audits, Mapping &amp; Gap Analysis</a:t>
            </a:r>
            <a:endParaRPr lang="en-US" sz="4450" dirty="0">
              <a:latin typeface="ZapfHumnst BT" panose="020B05020505080203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354" y="1510873"/>
            <a:ext cx="8150329" cy="387927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111743" y="2081470"/>
            <a:ext cx="1802938" cy="234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ZapfHumnst BT" panose="020B0502050508020304" pitchFamily="34" charset="0"/>
                <a:ea typeface="Inter Bold" pitchFamily="34" charset="-122"/>
                <a:cs typeface="Inter Bold" pitchFamily="34" charset="-120"/>
              </a:rPr>
              <a:t>Practices &amp; Culture</a:t>
            </a:r>
            <a:endParaRPr lang="en-US" sz="2000" dirty="0">
              <a:latin typeface="ZapfHumnst BT" panose="020B05020505080203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9111743" y="2348414"/>
            <a:ext cx="3287862" cy="854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Formal guidelines and visible behaviors.</a:t>
            </a:r>
            <a:endParaRPr lang="en-US" sz="1600" dirty="0">
              <a:latin typeface="ZapfHumnst BT" panose="020B05020505080203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3334984" y="2887158"/>
            <a:ext cx="1802935" cy="234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ZapfHumnst BT" panose="020B0502050508020304" pitchFamily="34" charset="0"/>
                <a:ea typeface="Inter Bold" pitchFamily="34" charset="-122"/>
                <a:cs typeface="Inter Bold" pitchFamily="34" charset="-120"/>
              </a:rPr>
              <a:t>Norms &amp; Beliefs</a:t>
            </a:r>
            <a:endParaRPr lang="en-US" sz="2000" dirty="0">
              <a:latin typeface="ZapfHumnst BT" panose="020B05020505080203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069432" y="3156931"/>
            <a:ext cx="3365006" cy="468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Shared values and unwritten rules.</a:t>
            </a:r>
            <a:endParaRPr lang="en-US" sz="1600" dirty="0">
              <a:latin typeface="ZapfHumnst BT" panose="020B05020505080203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351897" y="4180748"/>
            <a:ext cx="4238298" cy="468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ZapfHumnst BT" panose="020B0502050508020304" pitchFamily="34" charset="0"/>
                <a:ea typeface="Inter Bold" pitchFamily="34" charset="-122"/>
                <a:cs typeface="Inter Bold" pitchFamily="34" charset="-120"/>
              </a:rPr>
              <a:t>Unconscious Assumptions</a:t>
            </a:r>
            <a:endParaRPr lang="en-US" sz="2000" dirty="0">
              <a:latin typeface="ZapfHumnst BT" panose="020B05020505080203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996230" y="3725840"/>
            <a:ext cx="3718529" cy="4548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Deeply held, often unstated beliefs.</a:t>
            </a:r>
            <a:endParaRPr lang="en-US" sz="1600" dirty="0">
              <a:latin typeface="ZapfHumnst BT" panose="020B05020505080203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246361" y="6438354"/>
            <a:ext cx="109331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ZapfHumnst BT" panose="020B0502050508020304" pitchFamily="34" charset="0"/>
                <a:ea typeface="Inter Bold" pitchFamily="34" charset="-122"/>
                <a:cs typeface="Inter Bold" pitchFamily="34" charset="-120"/>
              </a:rPr>
              <a:t>Understanding "Where we are" → "Where we want to be" → "How to get there"</a:t>
            </a:r>
            <a:endParaRPr lang="en-US" sz="2800" dirty="0">
              <a:latin typeface="ZapfHumnst BT" panose="020B05020505080203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7941" y="524708"/>
            <a:ext cx="6323290" cy="596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ZapfHumnst BT" panose="020B0502050508020304" pitchFamily="34" charset="0"/>
                <a:ea typeface="Inter Bold" pitchFamily="34" charset="-122"/>
                <a:cs typeface="Inter Bold" pitchFamily="34" charset="-120"/>
              </a:rPr>
              <a:t>Why Cultural Audits Matter</a:t>
            </a:r>
            <a:endParaRPr lang="en-US" sz="3750" dirty="0">
              <a:latin typeface="ZapfHumnst BT" panose="020B05020505080203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933" y="1187767"/>
            <a:ext cx="6170533" cy="359175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18111" y="4022272"/>
            <a:ext cx="1436614" cy="179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ZapfHumnst BT" panose="020B0502050508020304" pitchFamily="34" charset="0"/>
                <a:ea typeface="Inter Bold" pitchFamily="34" charset="-122"/>
                <a:cs typeface="Inter Bold" pitchFamily="34" charset="-120"/>
              </a:rPr>
              <a:t>Business Impact</a:t>
            </a:r>
            <a:endParaRPr lang="en-US" dirty="0">
              <a:latin typeface="ZapfHumnst BT" panose="020B05020505080203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418111" y="4252928"/>
            <a:ext cx="2336892" cy="143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Link culture to performance.</a:t>
            </a:r>
            <a:endParaRPr lang="en-US" sz="1400" dirty="0">
              <a:latin typeface="ZapfHumnst BT" panose="020B05020505080203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23940" y="4073052"/>
            <a:ext cx="191548" cy="19154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16136" y="3169143"/>
            <a:ext cx="1445194" cy="17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ZapfHumnst BT" panose="020B0502050508020304" pitchFamily="34" charset="0"/>
                <a:ea typeface="Inter Bold" pitchFamily="34" charset="-122"/>
                <a:cs typeface="Inter Bold" pitchFamily="34" charset="-120"/>
              </a:rPr>
              <a:t>Processes &amp; Policies</a:t>
            </a:r>
            <a:endParaRPr lang="en-US" dirty="0">
              <a:latin typeface="ZapfHumnst BT" panose="020B05020505080203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7916136" y="3399799"/>
            <a:ext cx="2336892" cy="143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Identify gaps and misalignments.</a:t>
            </a:r>
            <a:endParaRPr lang="en-US" sz="1400" dirty="0">
              <a:latin typeface="ZapfHumnst BT" panose="020B0502050508020304" pitchFamily="34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7916136" y="2157626"/>
            <a:ext cx="1512436" cy="179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ZapfHumnst BT" panose="020B0502050508020304" pitchFamily="34" charset="0"/>
                <a:ea typeface="Inter Bold" pitchFamily="34" charset="-122"/>
                <a:cs typeface="Inter Bold" pitchFamily="34" charset="-120"/>
              </a:rPr>
              <a:t>Employee Experience</a:t>
            </a:r>
            <a:endParaRPr lang="en-US" dirty="0">
              <a:latin typeface="ZapfHumnst BT" panose="020B05020505080203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7916136" y="2388282"/>
            <a:ext cx="2336892" cy="143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Assess engagement and inclusion.</a:t>
            </a:r>
            <a:endParaRPr lang="en-US" sz="1400" dirty="0">
              <a:latin typeface="ZapfHumnst BT" panose="020B0502050508020304" pitchFamily="34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7418111" y="1253417"/>
            <a:ext cx="1436614" cy="179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ZapfHumnst BT" panose="020B0502050508020304" pitchFamily="34" charset="0"/>
                <a:ea typeface="Inter Bold" pitchFamily="34" charset="-122"/>
                <a:cs typeface="Inter Bold" pitchFamily="34" charset="-120"/>
              </a:rPr>
              <a:t>Core Purpose</a:t>
            </a:r>
            <a:endParaRPr lang="en-US" dirty="0">
              <a:latin typeface="ZapfHumnst BT" panose="020B0502050508020304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7418111" y="1484073"/>
            <a:ext cx="2336892" cy="143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Understand organizational values.</a:t>
            </a:r>
            <a:endParaRPr lang="en-US" sz="1400" dirty="0">
              <a:latin typeface="ZapfHumnst BT" panose="020B0502050508020304" pitchFamily="34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609448" y="4822648"/>
            <a:ext cx="6414492" cy="915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A cultural audit is a systematic review of organizational culture—the values, behaviors, assumptions, and artifacts that define how work gets done. </a:t>
            </a:r>
            <a:endParaRPr lang="en-US" dirty="0">
              <a:latin typeface="ZapfHumnst BT" panose="020B0502050508020304" pitchFamily="34" charset="0"/>
            </a:endParaRPr>
          </a:p>
        </p:txBody>
      </p:sp>
      <p:sp>
        <p:nvSpPr>
          <p:cNvPr id="17" name="Text 10"/>
          <p:cNvSpPr/>
          <p:nvPr/>
        </p:nvSpPr>
        <p:spPr>
          <a:xfrm>
            <a:off x="553474" y="5989952"/>
            <a:ext cx="6414492" cy="915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Mapping and gap analysis help visualize </a:t>
            </a:r>
            <a:r>
              <a:rPr lang="en-US" i="1" dirty="0">
                <a:solidFill>
                  <a:srgbClr val="272525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current culture</a:t>
            </a:r>
            <a:r>
              <a:rPr lang="en-US" dirty="0">
                <a:solidFill>
                  <a:srgbClr val="272525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 versus </a:t>
            </a:r>
            <a:r>
              <a:rPr lang="en-US" i="1" dirty="0">
                <a:solidFill>
                  <a:srgbClr val="272525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desired culture</a:t>
            </a:r>
            <a:r>
              <a:rPr lang="en-US" dirty="0">
                <a:solidFill>
                  <a:srgbClr val="272525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, identifying critical misalignments that can derail strategic initiatives.</a:t>
            </a:r>
            <a:endParaRPr lang="en-US" dirty="0">
              <a:latin typeface="ZapfHumnst BT" panose="020B0502050508020304" pitchFamily="34" charset="0"/>
            </a:endParaRPr>
          </a:p>
        </p:txBody>
      </p:sp>
      <p:sp>
        <p:nvSpPr>
          <p:cNvPr id="18" name="Text 11"/>
          <p:cNvSpPr/>
          <p:nvPr/>
        </p:nvSpPr>
        <p:spPr>
          <a:xfrm>
            <a:off x="7606462" y="4665808"/>
            <a:ext cx="2428161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ZapfHumnst BT" panose="020B0502050508020304" pitchFamily="34" charset="0"/>
                <a:ea typeface="Inter Bold" pitchFamily="34" charset="-122"/>
                <a:cs typeface="Inter Bold" pitchFamily="34" charset="-120"/>
              </a:rPr>
              <a:t>The Business Impact</a:t>
            </a:r>
            <a:endParaRPr lang="en-US" sz="2400" dirty="0">
              <a:latin typeface="ZapfHumnst BT" panose="020B0502050508020304" pitchFamily="34" charset="0"/>
            </a:endParaRPr>
          </a:p>
        </p:txBody>
      </p:sp>
      <p:sp>
        <p:nvSpPr>
          <p:cNvPr id="19" name="Text 12"/>
          <p:cNvSpPr/>
          <p:nvPr/>
        </p:nvSpPr>
        <p:spPr>
          <a:xfrm>
            <a:off x="7631521" y="5106057"/>
            <a:ext cx="6414492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Culture deeply influences how change initiatives—especially digital transformation—succeed or fail</a:t>
            </a:r>
            <a:endParaRPr lang="en-US" dirty="0">
              <a:latin typeface="ZapfHumnst BT" panose="020B0502050508020304" pitchFamily="34" charset="0"/>
            </a:endParaRPr>
          </a:p>
        </p:txBody>
      </p:sp>
      <p:sp>
        <p:nvSpPr>
          <p:cNvPr id="20" name="Text 13"/>
          <p:cNvSpPr/>
          <p:nvPr/>
        </p:nvSpPr>
        <p:spPr>
          <a:xfrm>
            <a:off x="7606748" y="5797009"/>
            <a:ext cx="6414492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Alignment between culture and strategy drives engagement, innovation, and performance</a:t>
            </a:r>
            <a:endParaRPr lang="en-US" dirty="0">
              <a:latin typeface="ZapfHumnst BT" panose="020B0502050508020304" pitchFamily="34" charset="0"/>
            </a:endParaRPr>
          </a:p>
        </p:txBody>
      </p:sp>
      <p:sp>
        <p:nvSpPr>
          <p:cNvPr id="21" name="Text 14"/>
          <p:cNvSpPr/>
          <p:nvPr/>
        </p:nvSpPr>
        <p:spPr>
          <a:xfrm>
            <a:off x="7662434" y="6629958"/>
            <a:ext cx="6414492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Without systematic assessment, organizations risk culture drift and wasted change effort</a:t>
            </a:r>
            <a:endParaRPr lang="en-US" dirty="0">
              <a:latin typeface="ZapfHumnst BT" panose="020B05020505080203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8282" y="422910"/>
            <a:ext cx="4366617" cy="480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ZapfHumnst BT" panose="020B0502050508020304" pitchFamily="34" charset="0"/>
                <a:ea typeface="Inter Bold" pitchFamily="34" charset="-122"/>
                <a:cs typeface="Inter Bold" pitchFamily="34" charset="-120"/>
              </a:rPr>
              <a:t>Core Concepts Defined</a:t>
            </a:r>
            <a:endParaRPr lang="en-US" sz="3600" dirty="0">
              <a:latin typeface="ZapfHumnst BT" panose="020B05020505080203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435476" y="3493053"/>
            <a:ext cx="3463832" cy="381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ZapfHumnst BT" panose="020B0502050508020304" pitchFamily="34" charset="0"/>
                <a:ea typeface="Inter Bold" pitchFamily="34" charset="-122"/>
                <a:cs typeface="Inter Bold" pitchFamily="34" charset="-120"/>
              </a:rPr>
              <a:t>Core Concepts Defined</a:t>
            </a:r>
            <a:endParaRPr lang="en-US" sz="3200" dirty="0">
              <a:latin typeface="ZapfHumnst BT" panose="020B0502050508020304" pitchFamily="34" charset="0"/>
            </a:endParaRPr>
          </a:p>
        </p:txBody>
      </p:sp>
      <p:sp>
        <p:nvSpPr>
          <p:cNvPr id="13" name="Shape 6"/>
          <p:cNvSpPr/>
          <p:nvPr/>
        </p:nvSpPr>
        <p:spPr>
          <a:xfrm>
            <a:off x="538341" y="1630296"/>
            <a:ext cx="4415433" cy="2075430"/>
          </a:xfrm>
          <a:prstGeom prst="roundRect">
            <a:avLst>
              <a:gd name="adj" fmla="val 394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7"/>
          <p:cNvSpPr/>
          <p:nvPr/>
        </p:nvSpPr>
        <p:spPr>
          <a:xfrm>
            <a:off x="699670" y="1791626"/>
            <a:ext cx="1922621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ZapfHumnst BT" panose="020B0502050508020304" pitchFamily="34" charset="0"/>
                <a:ea typeface="Inter Bold" pitchFamily="34" charset="-122"/>
                <a:cs typeface="Inter Bold" pitchFamily="34" charset="-120"/>
              </a:rPr>
              <a:t>Cultural Audit</a:t>
            </a:r>
            <a:endParaRPr lang="en-US" sz="2400" dirty="0">
              <a:latin typeface="ZapfHumnst BT" panose="020B0502050508020304" pitchFamily="3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699670" y="2167824"/>
            <a:ext cx="4205229" cy="984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000" dirty="0"/>
              <a:t>A "health-check" of organizational culture, examining daily behaviors, beliefs, and norms, not just stated mission.</a:t>
            </a:r>
          </a:p>
        </p:txBody>
      </p:sp>
      <p:sp>
        <p:nvSpPr>
          <p:cNvPr id="16" name="Shape 9"/>
          <p:cNvSpPr/>
          <p:nvPr/>
        </p:nvSpPr>
        <p:spPr>
          <a:xfrm>
            <a:off x="4279257" y="4114800"/>
            <a:ext cx="4415433" cy="1788620"/>
          </a:xfrm>
          <a:prstGeom prst="roundRect">
            <a:avLst>
              <a:gd name="adj" fmla="val 394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4481841" y="4232089"/>
            <a:ext cx="1922621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ZapfHumnst BT" panose="020B0502050508020304" pitchFamily="34" charset="0"/>
                <a:ea typeface="Inter Bold" pitchFamily="34" charset="-122"/>
                <a:cs typeface="Inter Bold" pitchFamily="34" charset="-120"/>
              </a:rPr>
              <a:t>Cultural Mapping</a:t>
            </a:r>
            <a:endParaRPr lang="en-US" sz="2400" dirty="0">
              <a:latin typeface="ZapfHumnst BT" panose="020B0502050508020304" pitchFamily="34" charset="0"/>
            </a:endParaRPr>
          </a:p>
        </p:txBody>
      </p:sp>
      <p:sp>
        <p:nvSpPr>
          <p:cNvPr id="18" name="Text 11"/>
          <p:cNvSpPr/>
          <p:nvPr/>
        </p:nvSpPr>
        <p:spPr>
          <a:xfrm>
            <a:off x="4481841" y="4564630"/>
            <a:ext cx="4092773" cy="984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000" dirty="0"/>
              <a:t>Visually representing current and desired culture using frameworks to identify strengths, weaknesses, and growth opportunities.</a:t>
            </a:r>
          </a:p>
        </p:txBody>
      </p:sp>
      <p:sp>
        <p:nvSpPr>
          <p:cNvPr id="19" name="Shape 12"/>
          <p:cNvSpPr/>
          <p:nvPr/>
        </p:nvSpPr>
        <p:spPr>
          <a:xfrm>
            <a:off x="9391234" y="6030381"/>
            <a:ext cx="4415552" cy="1788620"/>
          </a:xfrm>
          <a:prstGeom prst="roundRect">
            <a:avLst>
              <a:gd name="adj" fmla="val 394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0" name="Text 13"/>
          <p:cNvSpPr/>
          <p:nvPr/>
        </p:nvSpPr>
        <p:spPr>
          <a:xfrm>
            <a:off x="9552445" y="6157746"/>
            <a:ext cx="1922621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ZapfHumnst BT" panose="020B0502050508020304" pitchFamily="34" charset="0"/>
                <a:ea typeface="Inter Bold" pitchFamily="34" charset="-122"/>
                <a:cs typeface="Inter Bold" pitchFamily="34" charset="-120"/>
              </a:rPr>
              <a:t>Gap Analysis</a:t>
            </a:r>
            <a:endParaRPr lang="en-US" sz="2400" dirty="0">
              <a:latin typeface="ZapfHumnst BT" panose="020B0502050508020304" pitchFamily="34" charset="0"/>
            </a:endParaRPr>
          </a:p>
        </p:txBody>
      </p:sp>
      <p:sp>
        <p:nvSpPr>
          <p:cNvPr id="21" name="Text 14"/>
          <p:cNvSpPr/>
          <p:nvPr/>
        </p:nvSpPr>
        <p:spPr>
          <a:xfrm>
            <a:off x="9552445" y="6525379"/>
            <a:ext cx="4092893" cy="984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/>
            <a:r>
              <a:rPr lang="en-US" sz="2000" dirty="0"/>
              <a:t>Comparing current and desired culture to identify specific differences and determine necessary changes for alignment.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0540" y="406837"/>
            <a:ext cx="4762381" cy="455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000000"/>
                </a:solidFill>
                <a:latin typeface="ZapfHumnst BT" panose="020B0502050508020304" pitchFamily="34" charset="0"/>
                <a:ea typeface="Inter Bold" pitchFamily="34" charset="-122"/>
                <a:cs typeface="Inter Bold" pitchFamily="34" charset="-120"/>
              </a:rPr>
              <a:t>The Cultural Audit Process</a:t>
            </a:r>
            <a:endParaRPr lang="en-US" sz="2850" dirty="0">
              <a:latin typeface="ZapfHumnst BT" panose="020B05020505080203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306" y="513005"/>
            <a:ext cx="6731794" cy="327785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50295" y="668178"/>
            <a:ext cx="1643552" cy="152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ZapfHumnst BT" panose="020B0502050508020304" pitchFamily="34" charset="0"/>
                <a:ea typeface="Inter Bold" pitchFamily="34" charset="-122"/>
                <a:cs typeface="Inter Bold" pitchFamily="34" charset="-120"/>
              </a:rPr>
              <a:t>Discovery</a:t>
            </a:r>
            <a:endParaRPr lang="en-US" sz="2400" dirty="0">
              <a:latin typeface="ZapfHumnst BT" panose="020B05020505080203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4802888" y="922785"/>
            <a:ext cx="2585178" cy="313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dirty="0">
                <a:solidFill>
                  <a:srgbClr val="272525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Gather data and stakeholder input</a:t>
            </a:r>
            <a:endParaRPr lang="en-US" dirty="0">
              <a:latin typeface="ZapfHumnst BT" panose="020B05020505080203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6282904" y="2857753"/>
            <a:ext cx="1652583" cy="152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ZapfHumnst BT" panose="020B0502050508020304" pitchFamily="34" charset="0"/>
                <a:ea typeface="Inter Bold" pitchFamily="34" charset="-122"/>
                <a:cs typeface="Inter Bold" pitchFamily="34" charset="-120"/>
              </a:rPr>
              <a:t>Diagnosis</a:t>
            </a:r>
            <a:endParaRPr lang="en-US" sz="2400" dirty="0">
              <a:latin typeface="ZapfHumnst BT" panose="020B05020505080203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170504" y="3107019"/>
            <a:ext cx="2021032" cy="227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dirty="0">
                <a:solidFill>
                  <a:srgbClr val="272525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Analyze culture gaps and strengths</a:t>
            </a:r>
            <a:endParaRPr lang="en-US" dirty="0">
              <a:latin typeface="ZapfHumnst BT" panose="020B0502050508020304" pitchFamily="34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7533918" y="927513"/>
            <a:ext cx="1643552" cy="152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ZapfHumnst BT" panose="020B0502050508020304" pitchFamily="34" charset="0"/>
                <a:ea typeface="Inter Bold" pitchFamily="34" charset="-122"/>
                <a:cs typeface="Inter Bold" pitchFamily="34" charset="-120"/>
              </a:rPr>
              <a:t>Action Plan</a:t>
            </a:r>
            <a:endParaRPr lang="en-US" sz="2400" dirty="0">
              <a:latin typeface="ZapfHumnst BT" panose="020B05020505080203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7414203" y="1174753"/>
            <a:ext cx="2021032" cy="211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dirty="0">
                <a:solidFill>
                  <a:srgbClr val="272525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Define initiatives and priorities</a:t>
            </a:r>
            <a:endParaRPr lang="en-US" dirty="0">
              <a:latin typeface="ZapfHumnst BT" panose="020B0502050508020304" pitchFamily="34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8494284" y="2799086"/>
            <a:ext cx="1643552" cy="152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ZapfHumnst BT" panose="020B0502050508020304" pitchFamily="34" charset="0"/>
                <a:ea typeface="Inter Bold" pitchFamily="34" charset="-122"/>
                <a:cs typeface="Inter Bold" pitchFamily="34" charset="-120"/>
              </a:rPr>
              <a:t>Measure</a:t>
            </a:r>
            <a:endParaRPr lang="en-US" sz="2400" dirty="0">
              <a:latin typeface="ZapfHumnst BT" panose="020B0502050508020304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8355694" y="3044262"/>
            <a:ext cx="2300629" cy="1750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dirty="0">
                <a:solidFill>
                  <a:srgbClr val="272525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Track progress and adjust</a:t>
            </a:r>
            <a:endParaRPr lang="en-US" dirty="0">
              <a:latin typeface="ZapfHumnst BT" panose="020B0502050508020304" pitchFamily="34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510540" y="3849172"/>
            <a:ext cx="145852" cy="182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ZapfHumnst BT" panose="020B0502050508020304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100" dirty="0">
              <a:latin typeface="ZapfHumnst BT" panose="020B0502050508020304" pitchFamily="34" charset="0"/>
            </a:endParaRPr>
          </a:p>
        </p:txBody>
      </p:sp>
      <p:sp>
        <p:nvSpPr>
          <p:cNvPr id="17" name="Shape 10"/>
          <p:cNvSpPr/>
          <p:nvPr/>
        </p:nvSpPr>
        <p:spPr>
          <a:xfrm>
            <a:off x="510540" y="4081820"/>
            <a:ext cx="6731675" cy="1524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8" name="Text 11"/>
          <p:cNvSpPr/>
          <p:nvPr/>
        </p:nvSpPr>
        <p:spPr>
          <a:xfrm>
            <a:off x="510540" y="4185166"/>
            <a:ext cx="2351603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ZapfHumnst BT" panose="020B0502050508020304" pitchFamily="34" charset="0"/>
                <a:ea typeface="Inter Bold" pitchFamily="34" charset="-122"/>
                <a:cs typeface="Inter Bold" pitchFamily="34" charset="-120"/>
              </a:rPr>
              <a:t>Define Scope &amp; Objectives</a:t>
            </a:r>
            <a:endParaRPr lang="en-US" dirty="0">
              <a:latin typeface="ZapfHumnst BT" panose="020B0502050508020304" pitchFamily="34" charset="0"/>
            </a:endParaRPr>
          </a:p>
        </p:txBody>
      </p:sp>
      <p:sp>
        <p:nvSpPr>
          <p:cNvPr id="19" name="Text 12"/>
          <p:cNvSpPr/>
          <p:nvPr/>
        </p:nvSpPr>
        <p:spPr>
          <a:xfrm>
            <a:off x="510540" y="4427835"/>
            <a:ext cx="6731675" cy="633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dirty="0"/>
              <a:t>Decide which parts of the company to look at. Set clear goals and pick the most important culture traits for success.</a:t>
            </a:r>
          </a:p>
        </p:txBody>
      </p:sp>
      <p:sp>
        <p:nvSpPr>
          <p:cNvPr id="20" name="Text 13"/>
          <p:cNvSpPr/>
          <p:nvPr/>
        </p:nvSpPr>
        <p:spPr>
          <a:xfrm>
            <a:off x="7388066" y="3849172"/>
            <a:ext cx="145852" cy="182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ZapfHumnst BT" panose="020B0502050508020304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100" dirty="0">
              <a:latin typeface="ZapfHumnst BT" panose="020B0502050508020304" pitchFamily="34" charset="0"/>
            </a:endParaRPr>
          </a:p>
        </p:txBody>
      </p:sp>
      <p:sp>
        <p:nvSpPr>
          <p:cNvPr id="21" name="Shape 14"/>
          <p:cNvSpPr/>
          <p:nvPr/>
        </p:nvSpPr>
        <p:spPr>
          <a:xfrm>
            <a:off x="7388066" y="4081820"/>
            <a:ext cx="6731794" cy="1524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2" name="Text 15"/>
          <p:cNvSpPr/>
          <p:nvPr/>
        </p:nvSpPr>
        <p:spPr>
          <a:xfrm>
            <a:off x="7388066" y="4185166"/>
            <a:ext cx="2078474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ZapfHumnst BT" panose="020B0502050508020304" pitchFamily="34" charset="0"/>
                <a:ea typeface="Inter Bold" pitchFamily="34" charset="-122"/>
                <a:cs typeface="Inter Bold" pitchFamily="34" charset="-120"/>
              </a:rPr>
              <a:t>Identify Cultural Levers</a:t>
            </a:r>
            <a:endParaRPr lang="en-US" dirty="0">
              <a:latin typeface="ZapfHumnst BT" panose="020B0502050508020304" pitchFamily="34" charset="0"/>
            </a:endParaRPr>
          </a:p>
        </p:txBody>
      </p:sp>
      <p:sp>
        <p:nvSpPr>
          <p:cNvPr id="23" name="Text 16"/>
          <p:cNvSpPr/>
          <p:nvPr/>
        </p:nvSpPr>
        <p:spPr>
          <a:xfrm>
            <a:off x="7388066" y="4427203"/>
            <a:ext cx="6731794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dirty="0"/>
              <a:t>Identify daily activities, leader behaviors, and company practices that shape the culture.</a:t>
            </a:r>
          </a:p>
        </p:txBody>
      </p:sp>
      <p:sp>
        <p:nvSpPr>
          <p:cNvPr id="24" name="Text 17"/>
          <p:cNvSpPr/>
          <p:nvPr/>
        </p:nvSpPr>
        <p:spPr>
          <a:xfrm>
            <a:off x="510540" y="5222319"/>
            <a:ext cx="145852" cy="182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ZapfHumnst BT" panose="020B0502050508020304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400" dirty="0">
              <a:latin typeface="ZapfHumnst BT" panose="020B0502050508020304" pitchFamily="34" charset="0"/>
            </a:endParaRPr>
          </a:p>
        </p:txBody>
      </p:sp>
      <p:sp>
        <p:nvSpPr>
          <p:cNvPr id="25" name="Shape 18"/>
          <p:cNvSpPr/>
          <p:nvPr/>
        </p:nvSpPr>
        <p:spPr>
          <a:xfrm>
            <a:off x="510540" y="5454968"/>
            <a:ext cx="6731675" cy="1524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6" name="Text 19"/>
          <p:cNvSpPr/>
          <p:nvPr/>
        </p:nvSpPr>
        <p:spPr>
          <a:xfrm>
            <a:off x="510540" y="5558314"/>
            <a:ext cx="2531626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ZapfHumnst BT" panose="020B0502050508020304" pitchFamily="34" charset="0"/>
                <a:ea typeface="Inter Bold" pitchFamily="34" charset="-122"/>
                <a:cs typeface="Inter Bold" pitchFamily="34" charset="-120"/>
              </a:rPr>
              <a:t>Collect Comprehensive Data</a:t>
            </a:r>
            <a:endParaRPr lang="en-US" dirty="0">
              <a:latin typeface="ZapfHumnst BT" panose="020B0502050508020304" pitchFamily="34" charset="0"/>
            </a:endParaRPr>
          </a:p>
        </p:txBody>
      </p:sp>
      <p:sp>
        <p:nvSpPr>
          <p:cNvPr id="27" name="Text 20"/>
          <p:cNvSpPr/>
          <p:nvPr/>
        </p:nvSpPr>
        <p:spPr>
          <a:xfrm>
            <a:off x="510540" y="5836444"/>
            <a:ext cx="6731675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dirty="0"/>
              <a:t>Use surveys, interviews, group discussions, and observations. Also review company documents and processes.</a:t>
            </a:r>
          </a:p>
          <a:p>
            <a:pPr marL="0" indent="0" algn="l">
              <a:lnSpc>
                <a:spcPts val="1800"/>
              </a:lnSpc>
              <a:buNone/>
            </a:pPr>
            <a:endParaRPr lang="en-US" dirty="0">
              <a:latin typeface="ZapfHumnst BT" panose="020B0502050508020304" pitchFamily="34" charset="0"/>
            </a:endParaRPr>
          </a:p>
        </p:txBody>
      </p:sp>
      <p:sp>
        <p:nvSpPr>
          <p:cNvPr id="28" name="Text 21"/>
          <p:cNvSpPr/>
          <p:nvPr/>
        </p:nvSpPr>
        <p:spPr>
          <a:xfrm>
            <a:off x="7388066" y="5222319"/>
            <a:ext cx="145852" cy="182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ZapfHumnst BT" panose="020B0502050508020304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400" dirty="0">
              <a:latin typeface="ZapfHumnst BT" panose="020B0502050508020304" pitchFamily="34" charset="0"/>
            </a:endParaRPr>
          </a:p>
        </p:txBody>
      </p:sp>
      <p:sp>
        <p:nvSpPr>
          <p:cNvPr id="29" name="Shape 22"/>
          <p:cNvSpPr/>
          <p:nvPr/>
        </p:nvSpPr>
        <p:spPr>
          <a:xfrm>
            <a:off x="7388066" y="5454968"/>
            <a:ext cx="6731794" cy="1524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30" name="Text 23"/>
          <p:cNvSpPr/>
          <p:nvPr/>
        </p:nvSpPr>
        <p:spPr>
          <a:xfrm>
            <a:off x="7388066" y="5558314"/>
            <a:ext cx="1823323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ZapfHumnst BT" panose="020B0502050508020304" pitchFamily="34" charset="0"/>
                <a:ea typeface="Inter Bold" pitchFamily="34" charset="-122"/>
                <a:cs typeface="Inter Bold" pitchFamily="34" charset="-120"/>
              </a:rPr>
              <a:t>Analyze Alignment</a:t>
            </a:r>
            <a:endParaRPr lang="en-US" dirty="0">
              <a:latin typeface="ZapfHumnst BT" panose="020B0502050508020304" pitchFamily="34" charset="0"/>
            </a:endParaRPr>
          </a:p>
        </p:txBody>
      </p:sp>
      <p:sp>
        <p:nvSpPr>
          <p:cNvPr id="31" name="Text 24"/>
          <p:cNvSpPr/>
          <p:nvPr/>
        </p:nvSpPr>
        <p:spPr>
          <a:xfrm>
            <a:off x="7388066" y="5770840"/>
            <a:ext cx="6731794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dirty="0"/>
              <a:t>See if current behaviors and practices align with desired values. Look for what fits and what doesn't.</a:t>
            </a:r>
          </a:p>
        </p:txBody>
      </p:sp>
      <p:sp>
        <p:nvSpPr>
          <p:cNvPr id="32" name="Text 25"/>
          <p:cNvSpPr/>
          <p:nvPr/>
        </p:nvSpPr>
        <p:spPr>
          <a:xfrm>
            <a:off x="510540" y="6595467"/>
            <a:ext cx="145852" cy="182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ZapfHumnst BT" panose="020B0502050508020304" pitchFamily="34" charset="0"/>
                <a:ea typeface="Inter Light" pitchFamily="34" charset="-122"/>
                <a:cs typeface="Inter Light" pitchFamily="34" charset="-120"/>
              </a:rPr>
              <a:t>05</a:t>
            </a:r>
            <a:endParaRPr lang="en-US" sz="1400" dirty="0">
              <a:latin typeface="ZapfHumnst BT" panose="020B0502050508020304" pitchFamily="34" charset="0"/>
            </a:endParaRPr>
          </a:p>
        </p:txBody>
      </p:sp>
      <p:sp>
        <p:nvSpPr>
          <p:cNvPr id="33" name="Shape 26"/>
          <p:cNvSpPr/>
          <p:nvPr/>
        </p:nvSpPr>
        <p:spPr>
          <a:xfrm>
            <a:off x="510540" y="6828115"/>
            <a:ext cx="6731675" cy="1524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34" name="Text 27"/>
          <p:cNvSpPr/>
          <p:nvPr/>
        </p:nvSpPr>
        <p:spPr>
          <a:xfrm>
            <a:off x="510540" y="6931462"/>
            <a:ext cx="1823323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ZapfHumnst BT" panose="020B0502050508020304" pitchFamily="34" charset="0"/>
                <a:ea typeface="Inter Bold" pitchFamily="34" charset="-122"/>
                <a:cs typeface="Inter Bold" pitchFamily="34" charset="-120"/>
              </a:rPr>
              <a:t>Present Findings</a:t>
            </a:r>
            <a:endParaRPr lang="en-US" dirty="0">
              <a:latin typeface="ZapfHumnst BT" panose="020B0502050508020304" pitchFamily="34" charset="0"/>
            </a:endParaRPr>
          </a:p>
        </p:txBody>
      </p:sp>
      <p:sp>
        <p:nvSpPr>
          <p:cNvPr id="35" name="Text 28"/>
          <p:cNvSpPr/>
          <p:nvPr/>
        </p:nvSpPr>
        <p:spPr>
          <a:xfrm>
            <a:off x="510540" y="7246739"/>
            <a:ext cx="6731675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dirty="0"/>
              <a:t>Write down strengths, weaknesses, differences, and key themes. Make it clear and easy for leaders to understand.</a:t>
            </a:r>
          </a:p>
          <a:p>
            <a:pPr marL="0" indent="0" algn="l">
              <a:lnSpc>
                <a:spcPts val="1800"/>
              </a:lnSpc>
              <a:buNone/>
            </a:pPr>
            <a:endParaRPr lang="en-US" dirty="0">
              <a:latin typeface="ZapfHumnst BT" panose="020B0502050508020304" pitchFamily="34" charset="0"/>
            </a:endParaRPr>
          </a:p>
        </p:txBody>
      </p:sp>
      <p:sp>
        <p:nvSpPr>
          <p:cNvPr id="36" name="Text 29"/>
          <p:cNvSpPr/>
          <p:nvPr/>
        </p:nvSpPr>
        <p:spPr>
          <a:xfrm>
            <a:off x="7388066" y="6595467"/>
            <a:ext cx="145852" cy="182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ZapfHumnst BT" panose="020B0502050508020304" pitchFamily="34" charset="0"/>
                <a:ea typeface="Inter Light" pitchFamily="34" charset="-122"/>
                <a:cs typeface="Inter Light" pitchFamily="34" charset="-120"/>
              </a:rPr>
              <a:t>06</a:t>
            </a:r>
            <a:endParaRPr lang="en-US" sz="1400" dirty="0">
              <a:latin typeface="ZapfHumnst BT" panose="020B0502050508020304" pitchFamily="34" charset="0"/>
            </a:endParaRPr>
          </a:p>
        </p:txBody>
      </p:sp>
      <p:sp>
        <p:nvSpPr>
          <p:cNvPr id="37" name="Shape 30"/>
          <p:cNvSpPr/>
          <p:nvPr/>
        </p:nvSpPr>
        <p:spPr>
          <a:xfrm>
            <a:off x="7388066" y="6828115"/>
            <a:ext cx="6731794" cy="1524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38" name="Text 31"/>
          <p:cNvSpPr/>
          <p:nvPr/>
        </p:nvSpPr>
        <p:spPr>
          <a:xfrm>
            <a:off x="7388066" y="6931462"/>
            <a:ext cx="1823323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ZapfHumnst BT" panose="020B0502050508020304" pitchFamily="34" charset="0"/>
                <a:ea typeface="Inter Bold" pitchFamily="34" charset="-122"/>
                <a:cs typeface="Inter Bold" pitchFamily="34" charset="-120"/>
              </a:rPr>
              <a:t>Embed Into Action</a:t>
            </a:r>
            <a:endParaRPr lang="en-US" dirty="0">
              <a:latin typeface="ZapfHumnst BT" panose="020B0502050508020304" pitchFamily="34" charset="0"/>
            </a:endParaRPr>
          </a:p>
        </p:txBody>
      </p:sp>
      <p:sp>
        <p:nvSpPr>
          <p:cNvPr id="39" name="Text 32"/>
          <p:cNvSpPr/>
          <p:nvPr/>
        </p:nvSpPr>
        <p:spPr>
          <a:xfrm>
            <a:off x="7388066" y="7137887"/>
            <a:ext cx="6731794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dirty="0"/>
              <a:t>Use these findings to create culture maps, identify gaps, and start new projects with clear, measurable results.</a:t>
            </a:r>
          </a:p>
        </p:txBody>
      </p:sp>
      <p:sp>
        <p:nvSpPr>
          <p:cNvPr id="42" name="Shape 26">
            <a:extLst>
              <a:ext uri="{FF2B5EF4-FFF2-40B4-BE49-F238E27FC236}">
                <a16:creationId xmlns:a16="http://schemas.microsoft.com/office/drawing/2014/main" id="{8BA386AE-FB89-3121-A0C8-0087E9F3AFE0}"/>
              </a:ext>
            </a:extLst>
          </p:cNvPr>
          <p:cNvSpPr/>
          <p:nvPr/>
        </p:nvSpPr>
        <p:spPr>
          <a:xfrm>
            <a:off x="530588" y="6848163"/>
            <a:ext cx="6731675" cy="1524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43" name="Shape 30">
            <a:extLst>
              <a:ext uri="{FF2B5EF4-FFF2-40B4-BE49-F238E27FC236}">
                <a16:creationId xmlns:a16="http://schemas.microsoft.com/office/drawing/2014/main" id="{F99E3370-AC4B-B4E6-A891-BD3DE28A7FCA}"/>
              </a:ext>
            </a:extLst>
          </p:cNvPr>
          <p:cNvSpPr/>
          <p:nvPr/>
        </p:nvSpPr>
        <p:spPr>
          <a:xfrm>
            <a:off x="7444210" y="6848163"/>
            <a:ext cx="6731794" cy="15240"/>
          </a:xfrm>
          <a:prstGeom prst="rect">
            <a:avLst/>
          </a:prstGeom>
          <a:solidFill>
            <a:srgbClr val="4950BC"/>
          </a:solidFill>
          <a:ln/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851" y="558522"/>
            <a:ext cx="9230916" cy="633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ZapfHumnst BT" panose="020B0502050508020304" pitchFamily="34" charset="0"/>
                <a:ea typeface="Inter Bold" pitchFamily="34" charset="-122"/>
                <a:cs typeface="Inter Bold" pitchFamily="34" charset="-120"/>
              </a:rPr>
              <a:t>Visualizing Culture Through Mapping</a:t>
            </a:r>
            <a:endParaRPr lang="en-US" sz="3950" dirty="0">
              <a:latin typeface="ZapfHumnst BT" panose="020B05020505080203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731" y="1597938"/>
            <a:ext cx="6738818" cy="308395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03546" y="1804956"/>
            <a:ext cx="2958004" cy="5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ZapfHumnst BT" panose="020B0502050508020304" pitchFamily="34" charset="0"/>
                <a:ea typeface="Inter Bold" pitchFamily="34" charset="-122"/>
                <a:cs typeface="Inter Bold" pitchFamily="34" charset="-120"/>
              </a:rPr>
              <a:t>Signals</a:t>
            </a:r>
            <a:endParaRPr lang="en-US" sz="2800" dirty="0">
              <a:latin typeface="ZapfHumnst BT" panose="020B05020505080203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903545" y="2036038"/>
            <a:ext cx="3573201" cy="827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000" dirty="0">
                <a:solidFill>
                  <a:srgbClr val="272525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Symbols, language, spaces, and measurable behaviors</a:t>
            </a:r>
            <a:endParaRPr lang="en-US" sz="2000" dirty="0">
              <a:latin typeface="ZapfHumnst BT" panose="020B05020505080203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4144612" y="2927940"/>
            <a:ext cx="1471068" cy="319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ZapfHumnst BT" panose="020B0502050508020304" pitchFamily="34" charset="0"/>
                <a:ea typeface="Inter Bold" pitchFamily="34" charset="-122"/>
                <a:cs typeface="Inter Bold" pitchFamily="34" charset="-120"/>
              </a:rPr>
              <a:t>Drivers</a:t>
            </a:r>
            <a:endParaRPr lang="en-US" sz="2800" dirty="0">
              <a:latin typeface="ZapfHumnst BT" panose="020B05020505080203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657678" y="3167276"/>
            <a:ext cx="2958004" cy="767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buNone/>
            </a:pPr>
            <a:r>
              <a:rPr lang="en-US" sz="2000" dirty="0">
                <a:solidFill>
                  <a:srgbClr val="272525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Leadership, rituals, stories, and policies shaping culture</a:t>
            </a:r>
            <a:endParaRPr lang="en-US" sz="2000" dirty="0">
              <a:latin typeface="ZapfHumnst BT" panose="020B05020505080203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903546" y="3258256"/>
            <a:ext cx="2958004" cy="5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ZapfHumnst BT" panose="020B0502050508020304" pitchFamily="34" charset="0"/>
                <a:ea typeface="Inter Bold" pitchFamily="34" charset="-122"/>
                <a:cs typeface="Inter Bold" pitchFamily="34" charset="-120"/>
              </a:rPr>
              <a:t>Culture Map</a:t>
            </a:r>
            <a:endParaRPr lang="en-US" sz="2800" dirty="0">
              <a:latin typeface="ZapfHumnst BT" panose="020B05020505080203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903546" y="3471135"/>
            <a:ext cx="3910086" cy="1241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000" dirty="0">
                <a:solidFill>
                  <a:srgbClr val="272525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Visual representation of organizational values and behaviors</a:t>
            </a:r>
            <a:endParaRPr lang="en-US" sz="2000" dirty="0">
              <a:latin typeface="ZapfHumnst BT" panose="020B05020505080203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09851" y="4986099"/>
            <a:ext cx="3580532" cy="34977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ZapfHumnst BT" panose="020B0502050508020304" pitchFamily="34" charset="0"/>
                <a:ea typeface="Inter Bold" pitchFamily="34" charset="-122"/>
                <a:cs typeface="Inter Bold" pitchFamily="34" charset="-120"/>
              </a:rPr>
              <a:t>Mapping Techniques</a:t>
            </a:r>
            <a:endParaRPr lang="en-US" sz="3200" dirty="0">
              <a:latin typeface="ZapfHumnst BT" panose="020B05020505080203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09851" y="5607248"/>
            <a:ext cx="12535996" cy="3334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Leverage proven frameworks like the Competing Values Framework to categorize culture types</a:t>
            </a:r>
            <a:endParaRPr lang="en-US" sz="2400" dirty="0">
              <a:latin typeface="ZapfHumnst BT" panose="020B05020505080203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09851" y="6002774"/>
            <a:ext cx="8920712" cy="3334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Create radar charts showing current versus desired cultural profiles</a:t>
            </a:r>
            <a:endParaRPr lang="en-US" sz="2400" dirty="0">
              <a:latin typeface="ZapfHumnst BT" panose="020B05020505080203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09851" y="6398300"/>
            <a:ext cx="9435275" cy="3334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Use quadrant maps to position the organization across key dimensions</a:t>
            </a:r>
            <a:endParaRPr lang="en-US" sz="2400" dirty="0">
              <a:latin typeface="ZapfHumnst BT" panose="020B05020505080203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09851" y="6793825"/>
            <a:ext cx="8854988" cy="3334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400" dirty="0">
                <a:solidFill>
                  <a:srgbClr val="272525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Develop heat maps highlighting areas of strong or weak alignment</a:t>
            </a:r>
            <a:endParaRPr lang="en-US" sz="2400" dirty="0">
              <a:latin typeface="ZapfHumnst BT" panose="020B05020505080203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09851" y="7346513"/>
            <a:ext cx="13126465" cy="66684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These visual tools transform intangible culture into tangible, actionable insights that drive strategic decision-making.</a:t>
            </a:r>
            <a:endParaRPr lang="en-US" sz="2400" dirty="0">
              <a:latin typeface="ZapfHumnst BT" panose="020B05020505080203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330" y="862370"/>
            <a:ext cx="8269893" cy="66684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latin typeface="ZapfHumnst BT" panose="020B0502050508020304" pitchFamily="34" charset="0"/>
                <a:ea typeface="Inter Bold" pitchFamily="34" charset="-122"/>
                <a:cs typeface="Inter Bold" pitchFamily="34" charset="-120"/>
              </a:rPr>
              <a:t>Understanding the Cultural Gap</a:t>
            </a:r>
            <a:endParaRPr lang="en-US" sz="4800" dirty="0">
              <a:latin typeface="ZapfHumnst BT" panose="020B05020505080203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30" y="1834039"/>
            <a:ext cx="1050488" cy="12605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95845" y="2044065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ZapfHumnst BT" panose="020B0502050508020304" pitchFamily="34" charset="0"/>
                <a:ea typeface="Inter Bold" pitchFamily="34" charset="-122"/>
                <a:cs typeface="Inter Bold" pitchFamily="34" charset="-120"/>
              </a:rPr>
              <a:t>Desired Culture</a:t>
            </a:r>
            <a:endParaRPr lang="en-US" sz="2800" dirty="0">
              <a:latin typeface="ZapfHumnst BT" panose="020B05020505080203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995845" y="2414230"/>
            <a:ext cx="11899225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The values, behaviors, and norms needed to support strategy and achieve the organization's future state vision.</a:t>
            </a:r>
            <a:endParaRPr lang="en-US" sz="2000" dirty="0">
              <a:latin typeface="ZapfHumnst BT" panose="020B05020505080203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330" y="3094553"/>
            <a:ext cx="1050488" cy="154674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95845" y="3304580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ZapfHumnst BT" panose="020B0502050508020304" pitchFamily="34" charset="0"/>
                <a:ea typeface="Inter Bold" pitchFamily="34" charset="-122"/>
                <a:cs typeface="Inter Bold" pitchFamily="34" charset="-120"/>
              </a:rPr>
              <a:t>Current Culture</a:t>
            </a:r>
            <a:endParaRPr lang="en-US" sz="2800" dirty="0">
              <a:latin typeface="ZapfHumnst BT" panose="020B05020505080203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995845" y="3637785"/>
            <a:ext cx="11899225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How people actually behave, make decisions, and interact—the real "way things get done around here" versus stated ideals.</a:t>
            </a:r>
            <a:endParaRPr lang="en-US" sz="2000" dirty="0">
              <a:latin typeface="ZapfHumnst BT" panose="020B05020505080203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330" y="4641294"/>
            <a:ext cx="1050488" cy="126051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95845" y="4851321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ZapfHumnst BT" panose="020B0502050508020304" pitchFamily="34" charset="0"/>
                <a:ea typeface="Inter Bold" pitchFamily="34" charset="-122"/>
                <a:cs typeface="Inter Bold" pitchFamily="34" charset="-120"/>
              </a:rPr>
              <a:t>The Gap</a:t>
            </a:r>
            <a:endParaRPr lang="en-US" sz="2800" dirty="0">
              <a:latin typeface="ZapfHumnst BT" panose="020B05020505080203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995845" y="5197160"/>
            <a:ext cx="11899225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The critical difference requiring targeted interventions, with larger gaps demanding stronger change initiatives.</a:t>
            </a:r>
            <a:endParaRPr lang="en-US" sz="2000" dirty="0">
              <a:latin typeface="ZapfHumnst BT" panose="020B0502050508020304" pitchFamily="34" charset="0"/>
            </a:endParaRPr>
          </a:p>
        </p:txBody>
      </p:sp>
      <p:sp>
        <p:nvSpPr>
          <p:cNvPr id="12" name="Shape 7"/>
          <p:cNvSpPr/>
          <p:nvPr/>
        </p:nvSpPr>
        <p:spPr>
          <a:xfrm>
            <a:off x="735330" y="6138148"/>
            <a:ext cx="13159740" cy="1229082"/>
          </a:xfrm>
          <a:prstGeom prst="roundRect">
            <a:avLst>
              <a:gd name="adj" fmla="val 7179"/>
            </a:avLst>
          </a:prstGeom>
          <a:solidFill>
            <a:srgbClr val="C7C9EA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356" y="6460688"/>
            <a:ext cx="262533" cy="21002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17915" y="6400681"/>
            <a:ext cx="12267128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Common Gap Drivers:</a:t>
            </a:r>
            <a:r>
              <a:rPr lang="en-US" sz="2000" dirty="0">
                <a:solidFill>
                  <a:srgbClr val="000000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 Leadership inconsistency, mixed messages from different levels, competing subcultures, reward systems that contradict stated values.</a:t>
            </a:r>
            <a:endParaRPr lang="en-US" sz="2000" dirty="0">
              <a:latin typeface="ZapfHumnst BT" panose="020B05020505080203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1625" y="488394"/>
            <a:ext cx="7522607" cy="555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ZapfHumnst BT" panose="020B0502050508020304" pitchFamily="34" charset="0"/>
                <a:ea typeface="Inter Bold" pitchFamily="34" charset="-122"/>
                <a:cs typeface="Inter Bold" pitchFamily="34" charset="-120"/>
              </a:rPr>
              <a:t>Conducting Effective Gap Analysis</a:t>
            </a:r>
            <a:endParaRPr lang="en-US" sz="3200" dirty="0">
              <a:latin typeface="ZapfHumnst BT" panose="020B05020505080203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684" y="1398627"/>
            <a:ext cx="6868716" cy="26927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45275" y="1437395"/>
            <a:ext cx="1257380" cy="4974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ZapfHumnst BT" panose="020B0502050508020304" pitchFamily="34" charset="0"/>
                <a:ea typeface="Inter Bold" pitchFamily="34" charset="-122"/>
                <a:cs typeface="Inter Bold" pitchFamily="34" charset="-120"/>
              </a:rPr>
              <a:t>Observable Outcomes</a:t>
            </a:r>
            <a:endParaRPr lang="en-US" sz="2000" dirty="0">
              <a:latin typeface="ZapfHumnst BT" panose="020B05020505080203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9327620" y="1437395"/>
            <a:ext cx="1586371" cy="404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ZapfHumnst BT" panose="020B0502050508020304" pitchFamily="34" charset="0"/>
                <a:ea typeface="Inter Bold" pitchFamily="34" charset="-122"/>
                <a:cs typeface="Inter Bold" pitchFamily="34" charset="-120"/>
              </a:rPr>
              <a:t>Documented Gaps</a:t>
            </a:r>
            <a:endParaRPr lang="en-US" sz="2000" dirty="0">
              <a:latin typeface="ZapfHumnst BT" panose="020B05020505080203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327620" y="3618835"/>
            <a:ext cx="1897843" cy="530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ZapfHumnst BT" panose="020B0502050508020304" pitchFamily="34" charset="0"/>
                <a:ea typeface="Inter Bold" pitchFamily="34" charset="-122"/>
                <a:cs typeface="Inter Bold" pitchFamily="34" charset="-120"/>
              </a:rPr>
              <a:t>Process Inefficiencies</a:t>
            </a:r>
            <a:endParaRPr lang="en-US" sz="2000" dirty="0">
              <a:latin typeface="ZapfHumnst BT" panose="020B05020505080203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4045275" y="3757145"/>
            <a:ext cx="1257380" cy="202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ZapfHumnst BT" panose="020B0502050508020304" pitchFamily="34" charset="0"/>
                <a:ea typeface="Inter Bold" pitchFamily="34" charset="-122"/>
                <a:cs typeface="Inter Bold" pitchFamily="34" charset="-120"/>
              </a:rPr>
              <a:t>Root Causes</a:t>
            </a:r>
            <a:endParaRPr lang="en-US" sz="2000" dirty="0">
              <a:latin typeface="ZapfHumnst BT" panose="020B05020505080203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21625" y="4291132"/>
            <a:ext cx="6604754" cy="1637467"/>
          </a:xfrm>
          <a:prstGeom prst="roundRect">
            <a:avLst>
              <a:gd name="adj" fmla="val 6701"/>
            </a:avLst>
          </a:prstGeom>
          <a:solidFill>
            <a:srgbClr val="FFFFFF"/>
          </a:solidFill>
          <a:ln w="22860">
            <a:solidFill>
              <a:srgbClr val="4950BC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98765" y="4291132"/>
            <a:ext cx="91440" cy="1637467"/>
          </a:xfrm>
          <a:prstGeom prst="roundRect">
            <a:avLst>
              <a:gd name="adj" fmla="val 81593"/>
            </a:avLst>
          </a:prstGeom>
          <a:solidFill>
            <a:srgbClr val="4950BC"/>
          </a:solidFill>
          <a:ln/>
        </p:spPr>
      </p:sp>
      <p:sp>
        <p:nvSpPr>
          <p:cNvPr id="10" name="Text 7"/>
          <p:cNvSpPr/>
          <p:nvPr/>
        </p:nvSpPr>
        <p:spPr>
          <a:xfrm>
            <a:off x="890587" y="4491514"/>
            <a:ext cx="3521631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ZapfHumnst BT" panose="020B0502050508020304" pitchFamily="34" charset="0"/>
                <a:ea typeface="Inter Bold" pitchFamily="34" charset="-122"/>
                <a:cs typeface="Inter Bold" pitchFamily="34" charset="-120"/>
              </a:rPr>
              <a:t>Deploy Assessment Instruments</a:t>
            </a:r>
            <a:endParaRPr lang="en-US" sz="2800" dirty="0">
              <a:latin typeface="ZapfHumnst BT" panose="020B05020505080203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90587" y="4875609"/>
            <a:ext cx="6135410" cy="8526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2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Use validated surveys or custom instruments to gather quantitative data on current versus desired culture across multiple dimensions and organizational levels.</a:t>
            </a:r>
            <a:endParaRPr lang="en-US" dirty="0">
              <a:latin typeface="ZapfHumnst BT" panose="020B05020505080203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403902" y="4291132"/>
            <a:ext cx="6604873" cy="1637467"/>
          </a:xfrm>
          <a:prstGeom prst="roundRect">
            <a:avLst>
              <a:gd name="adj" fmla="val 6701"/>
            </a:avLst>
          </a:prstGeom>
          <a:solidFill>
            <a:srgbClr val="FFFFFF"/>
          </a:solidFill>
          <a:ln w="22860">
            <a:solidFill>
              <a:srgbClr val="4950BC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381042" y="4291132"/>
            <a:ext cx="91440" cy="1637467"/>
          </a:xfrm>
          <a:prstGeom prst="roundRect">
            <a:avLst>
              <a:gd name="adj" fmla="val 81593"/>
            </a:avLst>
          </a:prstGeom>
          <a:solidFill>
            <a:srgbClr val="4950BC"/>
          </a:solidFill>
          <a:ln/>
        </p:spPr>
      </p:sp>
      <p:sp>
        <p:nvSpPr>
          <p:cNvPr id="14" name="Text 11"/>
          <p:cNvSpPr/>
          <p:nvPr/>
        </p:nvSpPr>
        <p:spPr>
          <a:xfrm>
            <a:off x="7672864" y="4491514"/>
            <a:ext cx="2883932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ZapfHumnst BT" panose="020B0502050508020304" pitchFamily="34" charset="0"/>
                <a:ea typeface="Inter Bold" pitchFamily="34" charset="-122"/>
                <a:cs typeface="Inter Bold" pitchFamily="34" charset="-120"/>
              </a:rPr>
              <a:t>Gather Qualitative Insights</a:t>
            </a:r>
            <a:endParaRPr lang="en-US" sz="2800" dirty="0">
              <a:latin typeface="ZapfHumnst BT" panose="020B05020505080203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672864" y="4875609"/>
            <a:ext cx="6135529" cy="8526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2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Conduct in-depth interviews, facilitate focus groups, and observe actual behaviors to uncover deeper patterns, unspoken norms, and underlying assumptions.</a:t>
            </a:r>
            <a:endParaRPr lang="en-US" dirty="0">
              <a:latin typeface="ZapfHumnst BT" panose="020B0502050508020304" pitchFamily="34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621625" y="6106120"/>
            <a:ext cx="6604754" cy="1637467"/>
          </a:xfrm>
          <a:prstGeom prst="roundRect">
            <a:avLst>
              <a:gd name="adj" fmla="val 6701"/>
            </a:avLst>
          </a:prstGeom>
          <a:solidFill>
            <a:srgbClr val="FFFFFF"/>
          </a:solidFill>
          <a:ln w="22860">
            <a:solidFill>
              <a:srgbClr val="4950BC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598765" y="6106120"/>
            <a:ext cx="91440" cy="1637467"/>
          </a:xfrm>
          <a:prstGeom prst="roundRect">
            <a:avLst>
              <a:gd name="adj" fmla="val 81593"/>
            </a:avLst>
          </a:prstGeom>
          <a:solidFill>
            <a:srgbClr val="4950BC"/>
          </a:solidFill>
          <a:ln/>
        </p:spPr>
      </p:sp>
      <p:sp>
        <p:nvSpPr>
          <p:cNvPr id="18" name="Text 15"/>
          <p:cNvSpPr/>
          <p:nvPr/>
        </p:nvSpPr>
        <p:spPr>
          <a:xfrm>
            <a:off x="890587" y="6306503"/>
            <a:ext cx="2220397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ZapfHumnst BT" panose="020B0502050508020304" pitchFamily="34" charset="0"/>
                <a:ea typeface="Inter Bold" pitchFamily="34" charset="-122"/>
                <a:cs typeface="Inter Bold" pitchFamily="34" charset="-120"/>
              </a:rPr>
              <a:t>Analyze &amp; Prioritize</a:t>
            </a:r>
            <a:endParaRPr lang="en-US" sz="2800" dirty="0">
              <a:latin typeface="ZapfHumnst BT" panose="020B05020505080203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890587" y="6690598"/>
            <a:ext cx="6135410" cy="8526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2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Identify key areas of misalignment between stated values, actual behaviors, and organizational systems. Prioritize the gaps with greatest strategic impact.</a:t>
            </a:r>
            <a:endParaRPr lang="en-US" dirty="0">
              <a:latin typeface="ZapfHumnst BT" panose="020B0502050508020304" pitchFamily="34" charset="0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7403902" y="6106120"/>
            <a:ext cx="6604873" cy="1637467"/>
          </a:xfrm>
          <a:prstGeom prst="roundRect">
            <a:avLst>
              <a:gd name="adj" fmla="val 6701"/>
            </a:avLst>
          </a:prstGeom>
          <a:solidFill>
            <a:srgbClr val="FFFFFF"/>
          </a:solidFill>
          <a:ln w="22860">
            <a:solidFill>
              <a:srgbClr val="4950BC"/>
            </a:solidFill>
            <a:prstDash val="solid"/>
          </a:ln>
        </p:spPr>
      </p:sp>
      <p:sp>
        <p:nvSpPr>
          <p:cNvPr id="21" name="Shape 18"/>
          <p:cNvSpPr/>
          <p:nvPr/>
        </p:nvSpPr>
        <p:spPr>
          <a:xfrm>
            <a:off x="7381042" y="6106120"/>
            <a:ext cx="91440" cy="1637467"/>
          </a:xfrm>
          <a:prstGeom prst="roundRect">
            <a:avLst>
              <a:gd name="adj" fmla="val 81593"/>
            </a:avLst>
          </a:prstGeom>
          <a:solidFill>
            <a:srgbClr val="4950BC"/>
          </a:solidFill>
          <a:ln/>
        </p:spPr>
      </p:sp>
      <p:sp>
        <p:nvSpPr>
          <p:cNvPr id="22" name="Text 19"/>
          <p:cNvSpPr/>
          <p:nvPr/>
        </p:nvSpPr>
        <p:spPr>
          <a:xfrm>
            <a:off x="7672864" y="6306503"/>
            <a:ext cx="2242185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ZapfHumnst BT" panose="020B0502050508020304" pitchFamily="34" charset="0"/>
                <a:ea typeface="Inter Bold" pitchFamily="34" charset="-122"/>
                <a:cs typeface="Inter Bold" pitchFamily="34" charset="-120"/>
              </a:rPr>
              <a:t>Translate Into Action</a:t>
            </a:r>
            <a:endParaRPr lang="en-US" sz="2800" dirty="0">
              <a:latin typeface="ZapfHumnst BT" panose="020B0502050508020304" pitchFamily="34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7672864" y="6690598"/>
            <a:ext cx="6135529" cy="8526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2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Convert findings into specific change themes with clear implications. Example: "We aspire to innovation, but our reward system punishes risk-taking."</a:t>
            </a:r>
            <a:endParaRPr lang="en-US" dirty="0">
              <a:latin typeface="ZapfHumnst BT" panose="020B05020505080203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A89FF9B8-AB38-88E4-FA1F-356614B6D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080" y="217558"/>
            <a:ext cx="640040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ZapfHumnst BT" panose="020B05020505080203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MODULE 3: BUILDING DIGITAL CULTURE (12 HOURS)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269275"/>
              </p:ext>
            </p:extLst>
          </p:nvPr>
        </p:nvGraphicFramePr>
        <p:xfrm>
          <a:off x="717080" y="879908"/>
          <a:ext cx="13196240" cy="7142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9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2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60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48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42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495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495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4953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939081">
                <a:tc>
                  <a:txBody>
                    <a:bodyPr/>
                    <a:lstStyle/>
                    <a:p>
                      <a:r>
                        <a:rPr sz="1800" dirty="0">
                          <a:latin typeface="ZapfHumnst BT" panose="020B0502050508020304" pitchFamily="34" charset="0"/>
                        </a:rPr>
                        <a:t>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>
                          <a:latin typeface="ZapfHumnst BT" panose="020B0502050508020304" pitchFamily="34" charset="0"/>
                        </a:rPr>
                        <a:t>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>
                          <a:latin typeface="ZapfHumnst BT" panose="020B0502050508020304" pitchFamily="34" charset="0"/>
                        </a:rPr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>
                          <a:latin typeface="ZapfHumnst BT" panose="020B0502050508020304" pitchFamily="34" charset="0"/>
                        </a:rPr>
                        <a:t>Readings / References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>
                          <a:latin typeface="ZapfHumnst BT" panose="020B0502050508020304" pitchFamily="34" charset="0"/>
                        </a:rPr>
                        <a:t>Pedagogy / Activity Planned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>
                          <a:latin typeface="ZapfHumnst BT" panose="020B0502050508020304" pitchFamily="34" charset="0"/>
                        </a:rPr>
                        <a:t>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>
                          <a:latin typeface="ZapfHumnst BT" panose="020B0502050508020304" pitchFamily="34" charset="0"/>
                        </a:rPr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>
                          <a:latin typeface="ZapfHumnst BT" panose="020B0502050508020304" pitchFamily="34" charset="0"/>
                        </a:rPr>
                        <a:t>Mode of Delivery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9081">
                <a:tc>
                  <a:txBody>
                    <a:bodyPr/>
                    <a:lstStyle/>
                    <a:p>
                      <a:r>
                        <a:rPr sz="1800">
                          <a:latin typeface="ZapfHumnst BT" panose="020B0502050508020304" pitchFamily="34" charset="0"/>
                        </a:rPr>
                        <a:t>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>
                          <a:latin typeface="ZapfHumnst BT" panose="020B0502050508020304" pitchFamily="34" charset="0"/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>
                          <a:latin typeface="ZapfHumnst BT" panose="020B0502050508020304" pitchFamily="34" charset="0"/>
                        </a:rPr>
                        <a:t>Digital Transformation &amp; Culture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>
                          <a:latin typeface="ZapfHumnst BT" panose="020B0502050508020304" pitchFamily="34" charset="0"/>
                        </a:rPr>
                        <a:t>Strohmeier &amp; Piazza (2020)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>
                          <a:latin typeface="ZapfHumnst BT" panose="020B0502050508020304" pitchFamily="34" charset="0"/>
                        </a:rPr>
                        <a:t>Conceptual Lecture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>
                          <a:latin typeface="ZapfHumnst BT" panose="020B0502050508020304" pitchFamily="34" charset="0"/>
                        </a:rPr>
                        <a:t>CO3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>
                          <a:latin typeface="ZapfHumnst BT" panose="020B0502050508020304" pitchFamily="34" charset="0"/>
                        </a:rPr>
                        <a:t>LECTURE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>
                          <a:latin typeface="ZapfHumnst BT" panose="020B0502050508020304" pitchFamily="34" charset="0"/>
                        </a:rPr>
                        <a:t>Synchronous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9081">
                <a:tc>
                  <a:txBody>
                    <a:bodyPr/>
                    <a:lstStyle/>
                    <a:p>
                      <a:r>
                        <a:rPr sz="1800">
                          <a:latin typeface="ZapfHumnst BT" panose="020B0502050508020304" pitchFamily="34" charset="0"/>
                        </a:rPr>
                        <a:t>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>
                          <a:latin typeface="ZapfHumnst BT" panose="020B0502050508020304" pitchFamily="34" charset="0"/>
                        </a:rPr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>
                          <a:latin typeface="ZapfHumnst BT" panose="020B0502050508020304" pitchFamily="34" charset="0"/>
                        </a:rPr>
                        <a:t>Role of Technology in Organizational Culture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>
                          <a:latin typeface="ZapfHumnst BT" panose="020B0502050508020304" pitchFamily="34" charset="0"/>
                        </a:rPr>
                        <a:t>Case Examples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>
                          <a:latin typeface="ZapfHumnst BT" panose="020B0502050508020304" pitchFamily="34" charset="0"/>
                        </a:rPr>
                        <a:t>Lecture + 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>
                          <a:latin typeface="ZapfHumnst BT" panose="020B0502050508020304" pitchFamily="34" charset="0"/>
                        </a:rPr>
                        <a:t>CO3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>
                          <a:latin typeface="ZapfHumnst BT" panose="020B0502050508020304" pitchFamily="34" charset="0"/>
                        </a:rPr>
                        <a:t>LECTURE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>
                          <a:latin typeface="ZapfHumnst BT" panose="020B0502050508020304" pitchFamily="34" charset="0"/>
                        </a:rPr>
                        <a:t>Synchronous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3651">
                <a:tc>
                  <a:txBody>
                    <a:bodyPr/>
                    <a:lstStyle/>
                    <a:p>
                      <a:r>
                        <a:rPr sz="1800">
                          <a:latin typeface="ZapfHumnst BT" panose="020B0502050508020304" pitchFamily="34" charset="0"/>
                        </a:rPr>
                        <a:t>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>
                          <a:latin typeface="ZapfHumnst BT" panose="020B0502050508020304" pitchFamily="34" charset="0"/>
                        </a:rPr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>
                          <a:latin typeface="ZapfHumnst BT" panose="020B0502050508020304" pitchFamily="34" charset="0"/>
                        </a:rPr>
                        <a:t>Opportunities &amp; Challenges of Digital Transformation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>
                          <a:latin typeface="ZapfHumnst BT" panose="020B0502050508020304" pitchFamily="34" charset="0"/>
                        </a:rPr>
                        <a:t>HBR Digital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>
                          <a:latin typeface="ZapfHumnst BT" panose="020B0502050508020304" pitchFamily="34" charset="0"/>
                        </a:rPr>
                        <a:t>Lecture + Case Study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>
                          <a:latin typeface="ZapfHumnst BT" panose="020B0502050508020304" pitchFamily="34" charset="0"/>
                        </a:rPr>
                        <a:t>CO3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>
                          <a:latin typeface="ZapfHumnst BT" panose="020B0502050508020304" pitchFamily="34" charset="0"/>
                        </a:rPr>
                        <a:t>LECTURE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>
                          <a:latin typeface="ZapfHumnst BT" panose="020B0502050508020304" pitchFamily="34" charset="0"/>
                        </a:rPr>
                        <a:t>Synchronous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9081">
                <a:tc>
                  <a:txBody>
                    <a:bodyPr/>
                    <a:lstStyle/>
                    <a:p>
                      <a:r>
                        <a:rPr sz="1800">
                          <a:latin typeface="ZapfHumnst BT" panose="020B0502050508020304" pitchFamily="34" charset="0"/>
                        </a:rPr>
                        <a:t>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>
                          <a:latin typeface="ZapfHumnst BT" panose="020B0502050508020304" pitchFamily="34" charset="0"/>
                        </a:rPr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>
                          <a:latin typeface="ZapfHumnst BT" panose="020B0502050508020304" pitchFamily="34" charset="0"/>
                        </a:rPr>
                        <a:t>Strategies for Building a Strong Digital Culture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>
                          <a:latin typeface="ZapfHumnst BT" panose="020B0502050508020304" pitchFamily="34" charset="0"/>
                        </a:rPr>
                        <a:t>McKinsey Global Reports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>
                          <a:latin typeface="ZapfHumnst BT" panose="020B0502050508020304" pitchFamily="34" charset="0"/>
                        </a:rPr>
                        <a:t>Lecture + Q&amp;A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>
                          <a:latin typeface="ZapfHumnst BT" panose="020B0502050508020304" pitchFamily="34" charset="0"/>
                        </a:rPr>
                        <a:t>CO3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>
                          <a:latin typeface="ZapfHumnst BT" panose="020B0502050508020304" pitchFamily="34" charset="0"/>
                        </a:rPr>
                        <a:t>LECTURE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>
                          <a:latin typeface="ZapfHumnst BT" panose="020B0502050508020304" pitchFamily="34" charset="0"/>
                        </a:rPr>
                        <a:t>Synchronous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9081">
                <a:tc>
                  <a:txBody>
                    <a:bodyPr/>
                    <a:lstStyle/>
                    <a:p>
                      <a:r>
                        <a:rPr sz="1800">
                          <a:latin typeface="ZapfHumnst BT" panose="020B0502050508020304" pitchFamily="34" charset="0"/>
                        </a:rPr>
                        <a:t>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>
                          <a:latin typeface="ZapfHumnst BT" panose="020B0502050508020304" pitchFamily="34" charset="0"/>
                        </a:rPr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>
                          <a:latin typeface="ZapfHumnst BT" panose="020B0502050508020304" pitchFamily="34" charset="0"/>
                        </a:rPr>
                        <a:t>Cultural Barriers to Change in the Digital 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>
                          <a:latin typeface="ZapfHumnst BT" panose="020B0502050508020304" pitchFamily="34" charset="0"/>
                        </a:rPr>
                        <a:t>Peer-Reviewed Research Papers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>
                          <a:latin typeface="ZapfHumnst BT" panose="020B0502050508020304" pitchFamily="34" charset="0"/>
                        </a:rPr>
                        <a:t>Class Debate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>
                          <a:latin typeface="ZapfHumnst BT" panose="020B0502050508020304" pitchFamily="34" charset="0"/>
                        </a:rPr>
                        <a:t>CO3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>
                          <a:latin typeface="ZapfHumnst BT" panose="020B0502050508020304" pitchFamily="34" charset="0"/>
                        </a:rPr>
                        <a:t>LECTURE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>
                          <a:latin typeface="ZapfHumnst BT" panose="020B0502050508020304" pitchFamily="34" charset="0"/>
                        </a:rPr>
                        <a:t>Synchronous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23651">
                <a:tc>
                  <a:txBody>
                    <a:bodyPr/>
                    <a:lstStyle/>
                    <a:p>
                      <a:r>
                        <a:rPr sz="1800">
                          <a:latin typeface="ZapfHumnst BT" panose="020B0502050508020304" pitchFamily="34" charset="0"/>
                        </a:rPr>
                        <a:t>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>
                          <a:latin typeface="ZapfHumnst BT" panose="020B0502050508020304" pitchFamily="34" charset="0"/>
                        </a:rPr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>
                          <a:latin typeface="ZapfHumnst BT" panose="020B0502050508020304" pitchFamily="34" charset="0"/>
                        </a:rPr>
                        <a:t>Impact of Artificial Intelligence on Work Culture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>
                          <a:latin typeface="ZapfHumnst BT" panose="020B0502050508020304" pitchFamily="34" charset="0"/>
                        </a:rPr>
                        <a:t>AI &amp; Work Research (MIT, Gartner)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>
                          <a:latin typeface="ZapfHumnst BT" panose="020B0502050508020304" pitchFamily="34" charset="0"/>
                        </a:rPr>
                        <a:t>Lecture + Live Industry Examples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>
                          <a:latin typeface="ZapfHumnst BT" panose="020B0502050508020304" pitchFamily="34" charset="0"/>
                        </a:rPr>
                        <a:t>CO3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>
                          <a:latin typeface="ZapfHumnst BT" panose="020B0502050508020304" pitchFamily="34" charset="0"/>
                        </a:rPr>
                        <a:t>LECTURE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>
                          <a:latin typeface="ZapfHumnst BT" panose="020B0502050508020304" pitchFamily="34" charset="0"/>
                        </a:rPr>
                        <a:t>Synchronous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4622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648" y="482560"/>
            <a:ext cx="4687967" cy="547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From Insight to Action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884" y="1381006"/>
            <a:ext cx="6584513" cy="296298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014748" y="1504068"/>
            <a:ext cx="1152274" cy="178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ZapfHumnst BT" panose="020B0502050508020304" pitchFamily="34" charset="0"/>
                <a:ea typeface="Inter Bold" pitchFamily="34" charset="-122"/>
                <a:cs typeface="Inter Bold" pitchFamily="34" charset="-120"/>
              </a:rPr>
              <a:t>Insight</a:t>
            </a:r>
            <a:endParaRPr lang="en-US" sz="2800" b="1" dirty="0">
              <a:latin typeface="ZapfHumnst BT" panose="020B05020505080203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4101954" y="1782236"/>
            <a:ext cx="2728966" cy="378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Gather data and uncover patterns</a:t>
            </a:r>
            <a:endParaRPr lang="en-US" dirty="0">
              <a:latin typeface="ZapfHumnst BT" panose="020B05020505080203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6437" y="2311293"/>
            <a:ext cx="255226" cy="2552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54359" y="3726310"/>
            <a:ext cx="1158605" cy="178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ZapfHumnst BT" panose="020B0502050508020304" pitchFamily="34" charset="0"/>
                <a:ea typeface="Inter Bold" pitchFamily="34" charset="-122"/>
                <a:cs typeface="Inter Bold" pitchFamily="34" charset="-120"/>
              </a:rPr>
              <a:t>Strategy</a:t>
            </a:r>
            <a:endParaRPr lang="en-US" sz="2800" b="1" dirty="0">
              <a:latin typeface="ZapfHumnst BT" panose="020B05020505080203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5361681" y="4049310"/>
            <a:ext cx="2743960" cy="378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Translate findings into a clear plan</a:t>
            </a:r>
            <a:endParaRPr lang="en-US" dirty="0">
              <a:latin typeface="ZapfHumnst BT" panose="020B05020505080203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06049" y="3241975"/>
            <a:ext cx="255225" cy="25522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887243" y="1481909"/>
            <a:ext cx="1152274" cy="178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ZapfHumnst BT" panose="020B0502050508020304" pitchFamily="34" charset="0"/>
                <a:ea typeface="Inter Bold" pitchFamily="34" charset="-122"/>
                <a:cs typeface="Inter Bold" pitchFamily="34" charset="-120"/>
              </a:rPr>
              <a:t>Execution</a:t>
            </a:r>
            <a:endParaRPr lang="en-US" sz="2800" b="1" dirty="0">
              <a:latin typeface="ZapfHumnst BT" panose="020B05020505080203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7281308" y="1710623"/>
            <a:ext cx="2728966" cy="378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Implement initiatives and workflows</a:t>
            </a:r>
            <a:endParaRPr lang="en-US" dirty="0">
              <a:latin typeface="ZapfHumnst BT" panose="020B0502050508020304" pitchFamily="34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51991" y="2285968"/>
            <a:ext cx="255226" cy="25522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323288" y="3690673"/>
            <a:ext cx="1152274" cy="178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ZapfHumnst BT" panose="020B0502050508020304" pitchFamily="34" charset="0"/>
                <a:ea typeface="Inter Bold" pitchFamily="34" charset="-122"/>
                <a:cs typeface="Inter Bold" pitchFamily="34" charset="-120"/>
              </a:rPr>
              <a:t>Measure</a:t>
            </a:r>
            <a:endParaRPr lang="en-US" sz="2800" b="1" dirty="0">
              <a:latin typeface="ZapfHumnst BT" panose="020B0502050508020304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8420919" y="3955024"/>
            <a:ext cx="2728966" cy="378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Track outcomes and refine approach</a:t>
            </a:r>
            <a:endParaRPr lang="en-US" dirty="0">
              <a:latin typeface="ZapfHumnst BT" panose="020B0502050508020304" pitchFamily="34" charset="0"/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72609" y="3241975"/>
            <a:ext cx="255225" cy="25522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13648" y="4606885"/>
            <a:ext cx="5006307" cy="3037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Making Culture Change Stick</a:t>
            </a:r>
            <a:endParaRPr lang="en-US" sz="2800" dirty="0"/>
          </a:p>
        </p:txBody>
      </p:sp>
      <p:sp>
        <p:nvSpPr>
          <p:cNvPr id="17" name="Text 10"/>
          <p:cNvSpPr/>
          <p:nvPr/>
        </p:nvSpPr>
        <p:spPr>
          <a:xfrm>
            <a:off x="613648" y="4952581"/>
            <a:ext cx="12179622" cy="56425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Gap analysis is only valuable when it leads to concrete action. Successful organizations translate cultural insights into specific interventions:</a:t>
            </a:r>
            <a:endParaRPr lang="en-US" sz="2000" dirty="0"/>
          </a:p>
        </p:txBody>
      </p:sp>
      <p:sp>
        <p:nvSpPr>
          <p:cNvPr id="18" name="Text 11"/>
          <p:cNvSpPr/>
          <p:nvPr/>
        </p:nvSpPr>
        <p:spPr>
          <a:xfrm>
            <a:off x="613648" y="5621417"/>
            <a:ext cx="7832529" cy="28212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Redesign reward and recognition systems to reinforce desired behaviors</a:t>
            </a:r>
            <a:endParaRPr lang="en-US" sz="2000" dirty="0"/>
          </a:p>
        </p:txBody>
      </p:sp>
      <p:sp>
        <p:nvSpPr>
          <p:cNvPr id="19" name="Text 12"/>
          <p:cNvSpPr/>
          <p:nvPr/>
        </p:nvSpPr>
        <p:spPr>
          <a:xfrm>
            <a:off x="613648" y="5963245"/>
            <a:ext cx="6397842" cy="28212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leadership capabilities aligned with target culture</a:t>
            </a:r>
            <a:endParaRPr lang="en-US" sz="2000" dirty="0"/>
          </a:p>
        </p:txBody>
      </p:sp>
      <p:sp>
        <p:nvSpPr>
          <p:cNvPr id="20" name="Text 13"/>
          <p:cNvSpPr/>
          <p:nvPr/>
        </p:nvSpPr>
        <p:spPr>
          <a:xfrm>
            <a:off x="613648" y="6305074"/>
            <a:ext cx="6761403" cy="28212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Modify decision-making processes and governance structures</a:t>
            </a:r>
            <a:endParaRPr lang="en-US" sz="2000" dirty="0"/>
          </a:p>
        </p:txBody>
      </p:sp>
      <p:sp>
        <p:nvSpPr>
          <p:cNvPr id="21" name="Text 14"/>
          <p:cNvSpPr/>
          <p:nvPr/>
        </p:nvSpPr>
        <p:spPr>
          <a:xfrm>
            <a:off x="613648" y="6646902"/>
            <a:ext cx="5322034" cy="28212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Update hiring criteria and onboarding programs</a:t>
            </a:r>
            <a:endParaRPr lang="en-US" sz="2000" dirty="0"/>
          </a:p>
        </p:txBody>
      </p:sp>
      <p:sp>
        <p:nvSpPr>
          <p:cNvPr id="22" name="Text 15"/>
          <p:cNvSpPr/>
          <p:nvPr/>
        </p:nvSpPr>
        <p:spPr>
          <a:xfrm>
            <a:off x="613648" y="6988731"/>
            <a:ext cx="7090852" cy="28212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new rituals and practices that embody desired values</a:t>
            </a:r>
            <a:endParaRPr lang="en-US" sz="2000" dirty="0"/>
          </a:p>
        </p:txBody>
      </p:sp>
      <p:sp>
        <p:nvSpPr>
          <p:cNvPr id="23" name="Text 16"/>
          <p:cNvSpPr/>
          <p:nvPr/>
        </p:nvSpPr>
        <p:spPr>
          <a:xfrm>
            <a:off x="613648" y="7439748"/>
            <a:ext cx="12801563" cy="56425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 progress through regular pulse checks and adjust strategies based on real-time feedback from across the organization.</a:t>
            </a: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734655"/>
              </p:ext>
            </p:extLst>
          </p:nvPr>
        </p:nvGraphicFramePr>
        <p:xfrm>
          <a:off x="312820" y="640076"/>
          <a:ext cx="13800224" cy="685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6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0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259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00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49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81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325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2502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16257">
                <a:tc>
                  <a:txBody>
                    <a:bodyPr/>
                    <a:lstStyle/>
                    <a:p>
                      <a:r>
                        <a:rPr sz="1800" dirty="0">
                          <a:latin typeface="ZapfHumnst BT" panose="020B0502050508020304" pitchFamily="34" charset="0"/>
                        </a:rPr>
                        <a:t>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latin typeface="ZapfHumnst BT" panose="020B0502050508020304" pitchFamily="34" charset="0"/>
                        </a:rPr>
                        <a:t>Session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>
                          <a:latin typeface="ZapfHumnst BT" panose="020B0502050508020304" pitchFamily="34" charset="0"/>
                        </a:rPr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>
                          <a:latin typeface="ZapfHumnst BT" panose="020B0502050508020304" pitchFamily="34" charset="0"/>
                        </a:rPr>
                        <a:t>Readings / References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>
                          <a:latin typeface="ZapfHumnst BT" panose="020B0502050508020304" pitchFamily="34" charset="0"/>
                        </a:rPr>
                        <a:t>Pedagogy / Activity Planned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>
                          <a:latin typeface="ZapfHumnst BT" panose="020B0502050508020304" pitchFamily="34" charset="0"/>
                        </a:rPr>
                        <a:t>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>
                          <a:latin typeface="ZapfHumnst BT" panose="020B0502050508020304" pitchFamily="34" charset="0"/>
                        </a:rPr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>
                          <a:latin typeface="ZapfHumnst BT" panose="020B0502050508020304" pitchFamily="34" charset="0"/>
                        </a:rPr>
                        <a:t>Mode of Delivery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3224">
                <a:tc>
                  <a:txBody>
                    <a:bodyPr/>
                    <a:lstStyle/>
                    <a:p>
                      <a:r>
                        <a:rPr sz="1800" dirty="0">
                          <a:latin typeface="ZapfHumnst BT" panose="020B0502050508020304" pitchFamily="34" charset="0"/>
                        </a:rPr>
                        <a:t>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latin typeface="ZapfHumnst BT" panose="020B0502050508020304" pitchFamily="34" charset="0"/>
                        </a:rPr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>
                          <a:latin typeface="ZapfHumnst BT" panose="020B0502050508020304" pitchFamily="34" charset="0"/>
                        </a:rPr>
                        <a:t>Advanced Stakeholder Engagement Techniques in Digital Settings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>
                          <a:latin typeface="ZapfHumnst BT" panose="020B0502050508020304" pitchFamily="34" charset="0"/>
                        </a:rPr>
                        <a:t>Case Studies (Accenture, Deloitte)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>
                          <a:latin typeface="ZapfHumnst BT" panose="020B0502050508020304" pitchFamily="34" charset="0"/>
                        </a:rPr>
                        <a:t>Lecture + Tools 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>
                          <a:latin typeface="ZapfHumnst BT" panose="020B0502050508020304" pitchFamily="34" charset="0"/>
                        </a:rPr>
                        <a:t>CO3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>
                          <a:latin typeface="ZapfHumnst BT" panose="020B0502050508020304" pitchFamily="34" charset="0"/>
                        </a:rPr>
                        <a:t>LECTURE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>
                          <a:latin typeface="ZapfHumnst BT" panose="020B0502050508020304" pitchFamily="34" charset="0"/>
                        </a:rPr>
                        <a:t>Synchronous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6257">
                <a:tc>
                  <a:txBody>
                    <a:bodyPr/>
                    <a:lstStyle/>
                    <a:p>
                      <a:r>
                        <a:rPr sz="1800">
                          <a:latin typeface="ZapfHumnst BT" panose="020B0502050508020304" pitchFamily="34" charset="0"/>
                        </a:rPr>
                        <a:t>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latin typeface="ZapfHumnst BT" panose="020B0502050508020304" pitchFamily="34" charset="0"/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>
                          <a:latin typeface="ZapfHumnst BT" panose="020B0502050508020304" pitchFamily="34" charset="0"/>
                        </a:rPr>
                        <a:t>Cross-Functional Collaboration in Digital Change Initiatives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>
                          <a:latin typeface="ZapfHumnst BT" panose="020B0502050508020304" pitchFamily="34" charset="0"/>
                        </a:rPr>
                        <a:t>Harvard Change Toolkit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>
                          <a:latin typeface="ZapfHumnst BT" panose="020B0502050508020304" pitchFamily="34" charset="0"/>
                        </a:rPr>
                        <a:t>Lecture + Discussion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>
                          <a:latin typeface="ZapfHumnst BT" panose="020B0502050508020304" pitchFamily="34" charset="0"/>
                        </a:rPr>
                        <a:t>CO3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>
                          <a:latin typeface="ZapfHumnst BT" panose="020B0502050508020304" pitchFamily="34" charset="0"/>
                        </a:rPr>
                        <a:t>LECTURE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>
                          <a:latin typeface="ZapfHumnst BT" panose="020B0502050508020304" pitchFamily="34" charset="0"/>
                        </a:rPr>
                        <a:t>Synchronous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7157">
                <a:tc>
                  <a:txBody>
                    <a:bodyPr/>
                    <a:lstStyle/>
                    <a:p>
                      <a:r>
                        <a:rPr sz="1800">
                          <a:latin typeface="ZapfHumnst BT" panose="020B0502050508020304" pitchFamily="34" charset="0"/>
                        </a:rPr>
                        <a:t>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latin typeface="ZapfHumnst BT" panose="020B0502050508020304" pitchFamily="34" charset="0"/>
                        </a:rPr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>
                          <a:latin typeface="ZapfHumnst BT" panose="020B0502050508020304" pitchFamily="34" charset="0"/>
                        </a:rPr>
                        <a:t>Cultural Audits, Mapping, and Gap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>
                          <a:latin typeface="ZapfHumnst BT" panose="020B0502050508020304" pitchFamily="34" charset="0"/>
                        </a:rPr>
                        <a:t>Cameron &amp; Quinn – Diagnosing and Changing Organizational Culture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>
                          <a:latin typeface="ZapfHumnst BT" panose="020B0502050508020304" pitchFamily="34" charset="0"/>
                        </a:rPr>
                        <a:t>Lecture + Framework 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>
                          <a:latin typeface="ZapfHumnst BT" panose="020B0502050508020304" pitchFamily="34" charset="0"/>
                        </a:rPr>
                        <a:t>CO3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>
                          <a:latin typeface="ZapfHumnst BT" panose="020B0502050508020304" pitchFamily="34" charset="0"/>
                        </a:rPr>
                        <a:t>LECTURE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>
                          <a:latin typeface="ZapfHumnst BT" panose="020B0502050508020304" pitchFamily="34" charset="0"/>
                        </a:rPr>
                        <a:t>Synchronous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6257">
                <a:tc>
                  <a:txBody>
                    <a:bodyPr/>
                    <a:lstStyle/>
                    <a:p>
                      <a:r>
                        <a:rPr sz="1800">
                          <a:latin typeface="ZapfHumnst BT" panose="020B0502050508020304" pitchFamily="34" charset="0"/>
                        </a:rPr>
                        <a:t>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latin typeface="ZapfHumnst BT" panose="020B0502050508020304" pitchFamily="34" charset="0"/>
                        </a:rPr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>
                          <a:latin typeface="ZapfHumnst BT" panose="020B0502050508020304" pitchFamily="34" charset="0"/>
                        </a:rPr>
                        <a:t>Experiential: Digital Culture Case Hackathon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>
                          <a:latin typeface="ZapfHumnst BT" panose="020B0502050508020304" pitchFamily="34" charset="0"/>
                        </a:rPr>
                        <a:t>Live Organizational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>
                          <a:latin typeface="ZapfHumnst BT" panose="020B0502050508020304" pitchFamily="34" charset="0"/>
                        </a:rPr>
                        <a:t>Group Hackathon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>
                          <a:latin typeface="ZapfHumnst BT" panose="020B0502050508020304" pitchFamily="34" charset="0"/>
                        </a:rPr>
                        <a:t>CO3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>
                          <a:latin typeface="ZapfHumnst BT" panose="020B0502050508020304" pitchFamily="34" charset="0"/>
                        </a:rPr>
                        <a:t>EXPERIENTIAL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>
                          <a:latin typeface="ZapfHumnst BT" panose="020B0502050508020304" pitchFamily="34" charset="0"/>
                        </a:rPr>
                        <a:t>Synchronous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3224">
                <a:tc>
                  <a:txBody>
                    <a:bodyPr/>
                    <a:lstStyle/>
                    <a:p>
                      <a:r>
                        <a:rPr sz="1800">
                          <a:latin typeface="ZapfHumnst BT" panose="020B0502050508020304" pitchFamily="34" charset="0"/>
                        </a:rPr>
                        <a:t>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latin typeface="ZapfHumnst BT" panose="020B0502050508020304" pitchFamily="34" charset="0"/>
                        </a:rPr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>
                          <a:latin typeface="ZapfHumnst BT" panose="020B0502050508020304" pitchFamily="34" charset="0"/>
                        </a:rPr>
                        <a:t>Experiential: Stakeholder Mapping &amp; Engagement Workshop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>
                          <a:latin typeface="ZapfHumnst BT" panose="020B0502050508020304" pitchFamily="34" charset="0"/>
                        </a:rPr>
                        <a:t>Simulation Toolkit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>
                          <a:latin typeface="ZapfHumnst BT" panose="020B0502050508020304" pitchFamily="34" charset="0"/>
                        </a:rPr>
                        <a:t>Interactive Workshop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>
                          <a:latin typeface="ZapfHumnst BT" panose="020B0502050508020304" pitchFamily="34" charset="0"/>
                        </a:rPr>
                        <a:t>CO3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>
                          <a:latin typeface="ZapfHumnst BT" panose="020B0502050508020304" pitchFamily="34" charset="0"/>
                        </a:rPr>
                        <a:t>EXPERIENTIAL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>
                          <a:latin typeface="ZapfHumnst BT" panose="020B0502050508020304" pitchFamily="34" charset="0"/>
                        </a:rPr>
                        <a:t>Synchronous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23224">
                <a:tc>
                  <a:txBody>
                    <a:bodyPr/>
                    <a:lstStyle/>
                    <a:p>
                      <a:r>
                        <a:rPr sz="1800">
                          <a:latin typeface="ZapfHumnst BT" panose="020B0502050508020304" pitchFamily="34" charset="0"/>
                        </a:rPr>
                        <a:t>M3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latin typeface="ZapfHumnst BT" panose="020B0502050508020304" pitchFamily="34" charset="0"/>
                        </a:rPr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>
                          <a:latin typeface="ZapfHumnst BT" panose="020B0502050508020304" pitchFamily="34" charset="0"/>
                        </a:rPr>
                        <a:t>Experiential: Debate on AI’s Impact on Organizational Culture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>
                          <a:latin typeface="ZapfHumnst BT" panose="020B0502050508020304" pitchFamily="34" charset="0"/>
                        </a:rPr>
                        <a:t>Current Research Articles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>
                          <a:latin typeface="ZapfHumnst BT" panose="020B0502050508020304" pitchFamily="34" charset="0"/>
                        </a:rPr>
                        <a:t>Structured Debate + Reflection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>
                          <a:latin typeface="ZapfHumnst BT" panose="020B0502050508020304" pitchFamily="34" charset="0"/>
                        </a:rPr>
                        <a:t>CO3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>
                          <a:latin typeface="ZapfHumnst BT" panose="020B0502050508020304" pitchFamily="34" charset="0"/>
                        </a:rPr>
                        <a:t>EXPERIENTIAL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>
                          <a:latin typeface="ZapfHumnst BT" panose="020B0502050508020304" pitchFamily="34" charset="0"/>
                        </a:rPr>
                        <a:t>Synchronous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3319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9961" y="299264"/>
            <a:ext cx="7572494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Understanding Digital Transformation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639960" y="978157"/>
            <a:ext cx="7849672" cy="4213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/>
            <a:r>
              <a:rPr lang="en-US" sz="2800" b="1" dirty="0">
                <a:latin typeface="ZapfHumnst BT" panose="020B0502050508020304" pitchFamily="34" charset="0"/>
              </a:rPr>
              <a:t>Digital transformation</a:t>
            </a:r>
            <a:r>
              <a:rPr lang="en-US" sz="2800" dirty="0">
                <a:latin typeface="ZapfHumnst BT" panose="020B0502050508020304" pitchFamily="34" charset="0"/>
              </a:rPr>
              <a:t> integrates digital technology into all business areas, fundamentally reshaping how organizations operate and deliver value (Strohmeier &amp; Piazza, 2020). </a:t>
            </a:r>
          </a:p>
          <a:p>
            <a:pPr algn="just"/>
            <a:endParaRPr lang="en-US" sz="2800" dirty="0">
              <a:latin typeface="ZapfHumnst BT" panose="020B0502050508020304" pitchFamily="34" charset="0"/>
            </a:endParaRPr>
          </a:p>
          <a:p>
            <a:pPr algn="just"/>
            <a:r>
              <a:rPr lang="en-US" sz="2800" dirty="0">
                <a:latin typeface="ZapfHumnst BT" panose="020B0502050508020304" pitchFamily="34" charset="0"/>
              </a:rPr>
              <a:t>This requires a profound </a:t>
            </a:r>
            <a:r>
              <a:rPr lang="en-US" sz="2800" b="1" dirty="0">
                <a:latin typeface="ZapfHumnst BT" panose="020B0502050508020304" pitchFamily="34" charset="0"/>
              </a:rPr>
              <a:t>mindset shift</a:t>
            </a:r>
            <a:r>
              <a:rPr lang="en-US" sz="2800" dirty="0">
                <a:latin typeface="ZapfHumnst BT" panose="020B0502050508020304" pitchFamily="34" charset="0"/>
              </a:rPr>
              <a:t> and cultural evolution, impacting leadership, collaboration, and learning across the organization (</a:t>
            </a:r>
            <a:r>
              <a:rPr lang="en-US" sz="2800" dirty="0" err="1">
                <a:latin typeface="ZapfHumnst BT" panose="020B0502050508020304" pitchFamily="34" charset="0"/>
              </a:rPr>
              <a:t>Nilakant</a:t>
            </a:r>
            <a:r>
              <a:rPr lang="en-US" sz="2800" dirty="0">
                <a:latin typeface="ZapfHumnst BT" panose="020B0502050508020304" pitchFamily="34" charset="0"/>
              </a:rPr>
              <a:t> &amp; Ramnarayan, 2024).</a:t>
            </a: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2118" y="291421"/>
            <a:ext cx="4900486" cy="4900486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467796" y="5212845"/>
            <a:ext cx="6592967" cy="1884878"/>
          </a:xfrm>
          <a:prstGeom prst="roundRect">
            <a:avLst>
              <a:gd name="adj" fmla="val 3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39960" y="5385010"/>
            <a:ext cx="493633" cy="493633"/>
          </a:xfrm>
          <a:prstGeom prst="roundRect">
            <a:avLst>
              <a:gd name="adj" fmla="val 18522031"/>
            </a:avLst>
          </a:prstGeom>
          <a:solidFill>
            <a:srgbClr val="4950BC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692" y="5492999"/>
            <a:ext cx="222171" cy="27765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170028" y="5571940"/>
            <a:ext cx="4532940" cy="28713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Strategic Mindset</a:t>
            </a:r>
            <a:endParaRPr lang="en-US" sz="2800" dirty="0"/>
          </a:p>
        </p:txBody>
      </p:sp>
      <p:sp>
        <p:nvSpPr>
          <p:cNvPr id="10" name="Text 6"/>
          <p:cNvSpPr/>
          <p:nvPr/>
        </p:nvSpPr>
        <p:spPr>
          <a:xfrm>
            <a:off x="639960" y="6129748"/>
            <a:ext cx="5869124" cy="53899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Moving beyond technology to embrace cultural change and innovation</a:t>
            </a:r>
            <a:endParaRPr lang="en-US" sz="2000" dirty="0"/>
          </a:p>
        </p:txBody>
      </p:sp>
      <p:sp>
        <p:nvSpPr>
          <p:cNvPr id="11" name="Shape 7"/>
          <p:cNvSpPr/>
          <p:nvPr/>
        </p:nvSpPr>
        <p:spPr>
          <a:xfrm>
            <a:off x="7755374" y="5917282"/>
            <a:ext cx="6592967" cy="1884878"/>
          </a:xfrm>
          <a:prstGeom prst="roundRect">
            <a:avLst>
              <a:gd name="adj" fmla="val 366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7927539" y="6089447"/>
            <a:ext cx="493633" cy="493633"/>
          </a:xfrm>
          <a:prstGeom prst="roundRect">
            <a:avLst>
              <a:gd name="adj" fmla="val 18522031"/>
            </a:avLst>
          </a:prstGeom>
          <a:solidFill>
            <a:srgbClr val="4950BC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3270" y="6197436"/>
            <a:ext cx="222171" cy="27765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556903" y="6358234"/>
            <a:ext cx="5813126" cy="28713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Operational Agility</a:t>
            </a:r>
            <a:endParaRPr lang="en-US" sz="2800" dirty="0"/>
          </a:p>
        </p:txBody>
      </p:sp>
      <p:sp>
        <p:nvSpPr>
          <p:cNvPr id="15" name="Text 10"/>
          <p:cNvSpPr/>
          <p:nvPr/>
        </p:nvSpPr>
        <p:spPr>
          <a:xfrm>
            <a:off x="7927539" y="6883133"/>
            <a:ext cx="6248638" cy="53899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Rethinking roles, structures, and values to remain adaptive (Cummings &amp; Worley, 2018)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9" grpId="0" animBg="1"/>
      <p:bldP spid="10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4260" y="686991"/>
            <a:ext cx="12853035" cy="564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ZapfHumnst BT" panose="020B0502050508020304" pitchFamily="34" charset="0"/>
                <a:ea typeface="Inter Bold" pitchFamily="34" charset="-122"/>
                <a:cs typeface="Inter Bold" pitchFamily="34" charset="-120"/>
              </a:rPr>
              <a:t>Impact of Digital Transformation on Organizational Culture</a:t>
            </a:r>
            <a:endParaRPr lang="en-US" sz="3550" dirty="0">
              <a:latin typeface="ZapfHumnst BT" panose="020B05020505080203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44260" y="1360699"/>
            <a:ext cx="13497833" cy="815608"/>
          </a:xfrm>
          <a:prstGeom prst="rect">
            <a:avLst/>
          </a:prstGeom>
          <a:noFill/>
          <a:ln/>
        </p:spPr>
        <p:txBody>
          <a:bodyPr wrap="square" lIns="88900" tIns="38100" rIns="88900" bIns="38100" rtlCol="0" anchor="t">
            <a:spAutoFit/>
          </a:bodyPr>
          <a:lstStyle/>
          <a:p>
            <a:pPr algn="l">
              <a:buNone/>
            </a:pPr>
            <a:r>
              <a:rPr lang="en-US" sz="2400" dirty="0">
                <a:solidFill>
                  <a:srgbClr val="272525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Digital transformation catalyzes fundamental shifts in organizational structure and behavior, reshaping the very fabric of workplace culture.</a:t>
            </a:r>
            <a:endParaRPr lang="en-US" sz="2400" dirty="0">
              <a:latin typeface="ZapfHumnst BT" panose="020B05020505080203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60" y="2409230"/>
            <a:ext cx="903684" cy="133040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28681" y="2589967"/>
            <a:ext cx="3148170" cy="383310"/>
          </a:xfrm>
          <a:prstGeom prst="rect">
            <a:avLst/>
          </a:prstGeom>
          <a:noFill/>
          <a:ln/>
        </p:spPr>
        <p:txBody>
          <a:bodyPr wrap="none" lIns="88900" tIns="38100" rIns="88900" bIns="38100" rtlCol="0" anchor="t">
            <a:spAutoFit/>
          </a:bodyPr>
          <a:lstStyle/>
          <a:p>
            <a:pPr algn="l">
              <a:lnSpc>
                <a:spcPts val="22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ZapfHumnst BT" panose="020B0502050508020304" pitchFamily="34" charset="0"/>
                <a:ea typeface="Inter Bold" pitchFamily="34" charset="-122"/>
                <a:cs typeface="Inter Bold" pitchFamily="34" charset="-120"/>
              </a:rPr>
              <a:t>Structural evolution</a:t>
            </a:r>
            <a:endParaRPr lang="en-US" sz="2800" dirty="0">
              <a:latin typeface="ZapfHumnst BT" panose="020B05020505080203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828681" y="2980730"/>
            <a:ext cx="12057459" cy="675185"/>
          </a:xfrm>
          <a:prstGeom prst="rect">
            <a:avLst/>
          </a:prstGeom>
          <a:noFill/>
          <a:ln/>
        </p:spPr>
        <p:txBody>
          <a:bodyPr wrap="square" lIns="88900" tIns="38100" rIns="88900" bIns="38100" rtlCol="0" anchor="t">
            <a:spAutoFit/>
          </a:bodyPr>
          <a:lstStyle/>
          <a:p>
            <a:pPr algn="l">
              <a:lnSpc>
                <a:spcPts val="22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Transition from hierarchical pyramids to networked, collaborative structures that emphasize agility and cross-functional integration (Cameron &amp; Quinn, 2019)</a:t>
            </a:r>
            <a:endParaRPr lang="en-US" sz="2200" dirty="0">
              <a:latin typeface="ZapfHumnst BT" panose="020B0502050508020304" pitchFamily="34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260" y="3739634"/>
            <a:ext cx="903684" cy="108442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28681" y="3801106"/>
            <a:ext cx="4228722" cy="384208"/>
          </a:xfrm>
          <a:prstGeom prst="rect">
            <a:avLst/>
          </a:prstGeom>
          <a:noFill/>
          <a:ln/>
        </p:spPr>
        <p:txBody>
          <a:bodyPr wrap="none" lIns="88900" tIns="38100" rIns="88900" bIns="38100" rtlCol="0" anchor="t">
            <a:spAutoFit/>
          </a:bodyPr>
          <a:lstStyle/>
          <a:p>
            <a:pPr algn="l">
              <a:lnSpc>
                <a:spcPts val="22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ZapfHumnst BT" panose="020B0502050508020304" pitchFamily="34" charset="0"/>
                <a:ea typeface="Inter Bold" pitchFamily="34" charset="-122"/>
                <a:cs typeface="Inter Bold" pitchFamily="34" charset="-120"/>
              </a:rPr>
              <a:t>Decision-making paradigm</a:t>
            </a:r>
            <a:endParaRPr lang="en-US" sz="2800" dirty="0">
              <a:latin typeface="ZapfHumnst BT" panose="020B05020505080203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828681" y="4191869"/>
            <a:ext cx="12413412" cy="675185"/>
          </a:xfrm>
          <a:prstGeom prst="rect">
            <a:avLst/>
          </a:prstGeom>
          <a:noFill/>
          <a:ln/>
        </p:spPr>
        <p:txBody>
          <a:bodyPr wrap="square" lIns="88900" tIns="38100" rIns="88900" bIns="38100" rtlCol="0" anchor="t">
            <a:spAutoFit/>
          </a:bodyPr>
          <a:lstStyle/>
          <a:p>
            <a:pPr algn="l">
              <a:lnSpc>
                <a:spcPts val="22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Encourages openness, data-driven decision-making, and continuous experimentation rather than intuition-based choices (Sengupta, 2018)</a:t>
            </a:r>
            <a:endParaRPr lang="en-US" sz="2200" dirty="0">
              <a:latin typeface="ZapfHumnst BT" panose="020B0502050508020304" pitchFamily="34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260" y="4824055"/>
            <a:ext cx="903684" cy="108442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28681" y="5004792"/>
            <a:ext cx="4095160" cy="383310"/>
          </a:xfrm>
          <a:prstGeom prst="rect">
            <a:avLst/>
          </a:prstGeom>
          <a:noFill/>
          <a:ln/>
        </p:spPr>
        <p:txBody>
          <a:bodyPr wrap="none" lIns="88900" tIns="38100" rIns="88900" bIns="38100" rtlCol="0" anchor="t">
            <a:spAutoFit/>
          </a:bodyPr>
          <a:lstStyle/>
          <a:p>
            <a:pPr algn="l">
              <a:lnSpc>
                <a:spcPts val="2200"/>
              </a:lnSpc>
              <a:buNone/>
            </a:pPr>
            <a:r>
              <a:rPr lang="en-US" sz="2800" b="1">
                <a:solidFill>
                  <a:srgbClr val="272525"/>
                </a:solidFill>
                <a:latin typeface="ZapfHumnst BT" panose="020B0502050508020304" pitchFamily="34" charset="0"/>
                <a:ea typeface="Inter Bold" pitchFamily="34" charset="-122"/>
                <a:cs typeface="Inter Bold" pitchFamily="34" charset="-120"/>
              </a:rPr>
              <a:t>Behavioral transformation</a:t>
            </a:r>
            <a:endParaRPr lang="en-US" sz="2800" dirty="0">
              <a:latin typeface="ZapfHumnst BT" panose="020B05020505080203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1828681" y="5395555"/>
            <a:ext cx="12150366" cy="675185"/>
          </a:xfrm>
          <a:prstGeom prst="rect">
            <a:avLst/>
          </a:prstGeom>
          <a:noFill/>
          <a:ln/>
        </p:spPr>
        <p:txBody>
          <a:bodyPr wrap="square" lIns="88900" tIns="38100" rIns="88900" bIns="38100" rtlCol="0" anchor="t">
            <a:spAutoFit/>
          </a:bodyPr>
          <a:lstStyle/>
          <a:p>
            <a:pPr algn="l">
              <a:lnSpc>
                <a:spcPts val="22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Promotes learning-oriented, flexible, and cross-functional behaviors that transcend traditional departmental boundaries</a:t>
            </a:r>
            <a:endParaRPr lang="en-US" sz="2200" dirty="0">
              <a:latin typeface="ZapfHumnst BT" panose="020B0502050508020304" pitchFamily="34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260" y="5908477"/>
            <a:ext cx="903684" cy="133040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28681" y="6239525"/>
            <a:ext cx="2895023" cy="384208"/>
          </a:xfrm>
          <a:prstGeom prst="rect">
            <a:avLst/>
          </a:prstGeom>
          <a:noFill/>
          <a:ln/>
        </p:spPr>
        <p:txBody>
          <a:bodyPr wrap="none" lIns="88900" tIns="38100" rIns="88900" bIns="38100" rtlCol="0" anchor="t">
            <a:spAutoFit/>
          </a:bodyPr>
          <a:lstStyle/>
          <a:p>
            <a:pPr algn="l">
              <a:lnSpc>
                <a:spcPts val="22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ZapfHumnst BT" panose="020B0502050508020304" pitchFamily="34" charset="0"/>
                <a:ea typeface="Inter Bold" pitchFamily="34" charset="-122"/>
                <a:cs typeface="Inter Bold" pitchFamily="34" charset="-120"/>
              </a:rPr>
              <a:t>Cultural challenge</a:t>
            </a:r>
            <a:endParaRPr lang="en-US" sz="2800" dirty="0">
              <a:latin typeface="ZapfHumnst BT" panose="020B0502050508020304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828681" y="6630289"/>
            <a:ext cx="12057459" cy="675185"/>
          </a:xfrm>
          <a:prstGeom prst="rect">
            <a:avLst/>
          </a:prstGeom>
          <a:noFill/>
          <a:ln/>
        </p:spPr>
        <p:txBody>
          <a:bodyPr wrap="square" lIns="88900" tIns="38100" rIns="88900" bIns="38100" rtlCol="0" anchor="t">
            <a:spAutoFit/>
          </a:bodyPr>
          <a:lstStyle/>
          <a:p>
            <a:pPr algn="l">
              <a:lnSpc>
                <a:spcPts val="2250"/>
              </a:lnSpc>
              <a:buNone/>
            </a:pPr>
            <a:r>
              <a:rPr lang="en-US" sz="2200">
                <a:solidFill>
                  <a:srgbClr val="272525"/>
                </a:solidFill>
                <a:latin typeface="ZapfHumnst BT" panose="020B0502050508020304" pitchFamily="34" charset="0"/>
                <a:ea typeface="Inter" pitchFamily="34" charset="-122"/>
                <a:cs typeface="Inter" pitchFamily="34" charset="-120"/>
              </a:rPr>
              <a:t>Confronts traditional organizational traits such as power distance and collectivism, particularly relevant in indian organizational contexts (sinha, 2019)</a:t>
            </a:r>
            <a:endParaRPr lang="en-US" sz="2200" dirty="0">
              <a:latin typeface="ZapfHumnst BT" panose="020B05020505080203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3640" y="289381"/>
            <a:ext cx="7589520" cy="1041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40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Role of Technology in Shaping Culture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263640" y="1419008"/>
            <a:ext cx="7589520" cy="1546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0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Technology serves as a </a:t>
            </a:r>
            <a:r>
              <a:rPr lang="en-US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cultural accelerator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fundamentally transforming how organizations operate, communicate, and create value. Digital platforms redefine communication patterns and collaboration norms, creating new possibilities for organizational interaction (Scott &amp; Jaffe, 2017).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6263640" y="3404949"/>
            <a:ext cx="3711416" cy="2298263"/>
          </a:xfrm>
          <a:prstGeom prst="roundRect">
            <a:avLst>
              <a:gd name="adj" fmla="val 4774"/>
            </a:avLst>
          </a:prstGeom>
          <a:solidFill>
            <a:srgbClr val="FFFFFF"/>
          </a:solidFill>
          <a:ln/>
        </p:spPr>
      </p:sp>
      <p:sp>
        <p:nvSpPr>
          <p:cNvPr id="6" name="Shape 3"/>
          <p:cNvSpPr/>
          <p:nvPr/>
        </p:nvSpPr>
        <p:spPr>
          <a:xfrm>
            <a:off x="6263640" y="3382089"/>
            <a:ext cx="3711416" cy="91440"/>
          </a:xfrm>
          <a:prstGeom prst="roundRect">
            <a:avLst>
              <a:gd name="adj" fmla="val 76510"/>
            </a:avLst>
          </a:prstGeom>
          <a:solidFill>
            <a:srgbClr val="4950BC"/>
          </a:solidFill>
          <a:ln/>
        </p:spPr>
      </p:sp>
      <p:sp>
        <p:nvSpPr>
          <p:cNvPr id="7" name="Shape 4"/>
          <p:cNvSpPr/>
          <p:nvPr/>
        </p:nvSpPr>
        <p:spPr>
          <a:xfrm>
            <a:off x="7869495" y="3155156"/>
            <a:ext cx="499705" cy="499705"/>
          </a:xfrm>
          <a:prstGeom prst="roundRect">
            <a:avLst>
              <a:gd name="adj" fmla="val 182988"/>
            </a:avLst>
          </a:prstGeom>
          <a:solidFill>
            <a:srgbClr val="4950BC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9395" y="3280053"/>
            <a:ext cx="199787" cy="24979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263640" y="3724268"/>
            <a:ext cx="4536819" cy="2713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just">
              <a:lnSpc>
                <a:spcPts val="20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Transparency &amp; Accountability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6453068" y="4145380"/>
            <a:ext cx="3332559" cy="1546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05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Digital systems reinforce openness and speed, making organizational processes more visible and accountable to all stakeholders</a:t>
            </a:r>
            <a:endParaRPr lang="en-US" dirty="0"/>
          </a:p>
        </p:txBody>
      </p:sp>
      <p:sp>
        <p:nvSpPr>
          <p:cNvPr id="11" name="Shape 7"/>
          <p:cNvSpPr/>
          <p:nvPr/>
        </p:nvSpPr>
        <p:spPr>
          <a:xfrm>
            <a:off x="10141625" y="3404949"/>
            <a:ext cx="3711535" cy="2298263"/>
          </a:xfrm>
          <a:prstGeom prst="roundRect">
            <a:avLst>
              <a:gd name="adj" fmla="val 4774"/>
            </a:avLst>
          </a:prstGeom>
          <a:solidFill>
            <a:srgbClr val="FFFFFF"/>
          </a:solidFill>
          <a:ln/>
        </p:spPr>
      </p:sp>
      <p:sp>
        <p:nvSpPr>
          <p:cNvPr id="12" name="Shape 8"/>
          <p:cNvSpPr/>
          <p:nvPr/>
        </p:nvSpPr>
        <p:spPr>
          <a:xfrm>
            <a:off x="10141625" y="3382089"/>
            <a:ext cx="3711535" cy="91440"/>
          </a:xfrm>
          <a:prstGeom prst="roundRect">
            <a:avLst>
              <a:gd name="adj" fmla="val 76510"/>
            </a:avLst>
          </a:prstGeom>
          <a:solidFill>
            <a:srgbClr val="4950BC"/>
          </a:solidFill>
          <a:ln/>
        </p:spPr>
      </p:sp>
      <p:sp>
        <p:nvSpPr>
          <p:cNvPr id="13" name="Shape 9"/>
          <p:cNvSpPr/>
          <p:nvPr/>
        </p:nvSpPr>
        <p:spPr>
          <a:xfrm>
            <a:off x="11747480" y="3155156"/>
            <a:ext cx="499705" cy="499705"/>
          </a:xfrm>
          <a:prstGeom prst="roundRect">
            <a:avLst>
              <a:gd name="adj" fmla="val 182988"/>
            </a:avLst>
          </a:prstGeom>
          <a:solidFill>
            <a:srgbClr val="4950BC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97380" y="3280053"/>
            <a:ext cx="199787" cy="249793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0331053" y="3698475"/>
            <a:ext cx="2468166" cy="260271"/>
          </a:xfrm>
          <a:prstGeom prst="rect">
            <a:avLst/>
          </a:prstGeom>
          <a:noFill/>
          <a:ln/>
        </p:spPr>
        <p:txBody>
          <a:bodyPr wrap="none" lIns="88900" tIns="38100" rIns="88900" bIns="38100" rtlCol="0" anchor="t"/>
          <a:lstStyle/>
          <a:p>
            <a:pPr algn="just">
              <a:lnSpc>
                <a:spcPts val="20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Evidence-based culture</a:t>
            </a:r>
            <a:endParaRPr lang="en-US" sz="2400" dirty="0"/>
          </a:p>
        </p:txBody>
      </p:sp>
      <p:sp>
        <p:nvSpPr>
          <p:cNvPr id="16" name="Text 11"/>
          <p:cNvSpPr/>
          <p:nvPr/>
        </p:nvSpPr>
        <p:spPr>
          <a:xfrm>
            <a:off x="10331053" y="4086821"/>
            <a:ext cx="3332678" cy="1332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0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Artificial Intelligence and analytics transform knowledge-sharing and decision-making into more evidence-based practices (Strohmeier &amp; Piazza, 2020)</a:t>
            </a:r>
            <a:endParaRPr lang="en-US" sz="2000" dirty="0"/>
          </a:p>
        </p:txBody>
      </p:sp>
      <p:sp>
        <p:nvSpPr>
          <p:cNvPr id="17" name="Shape 12"/>
          <p:cNvSpPr/>
          <p:nvPr/>
        </p:nvSpPr>
        <p:spPr>
          <a:xfrm>
            <a:off x="6263640" y="6119574"/>
            <a:ext cx="7589520" cy="1498878"/>
          </a:xfrm>
          <a:prstGeom prst="roundRect">
            <a:avLst>
              <a:gd name="adj" fmla="val 7321"/>
            </a:avLst>
          </a:prstGeom>
          <a:solidFill>
            <a:srgbClr val="FFFFFF"/>
          </a:solidFill>
          <a:ln/>
        </p:spPr>
      </p:sp>
      <p:sp>
        <p:nvSpPr>
          <p:cNvPr id="18" name="Shape 13"/>
          <p:cNvSpPr/>
          <p:nvPr/>
        </p:nvSpPr>
        <p:spPr>
          <a:xfrm>
            <a:off x="6263640" y="6096714"/>
            <a:ext cx="7589520" cy="91440"/>
          </a:xfrm>
          <a:prstGeom prst="roundRect">
            <a:avLst>
              <a:gd name="adj" fmla="val 76510"/>
            </a:avLst>
          </a:prstGeom>
          <a:solidFill>
            <a:srgbClr val="4950BC"/>
          </a:solidFill>
          <a:ln/>
        </p:spPr>
      </p:sp>
      <p:sp>
        <p:nvSpPr>
          <p:cNvPr id="19" name="Shape 14"/>
          <p:cNvSpPr/>
          <p:nvPr/>
        </p:nvSpPr>
        <p:spPr>
          <a:xfrm>
            <a:off x="9808547" y="5869781"/>
            <a:ext cx="499705" cy="499705"/>
          </a:xfrm>
          <a:prstGeom prst="roundRect">
            <a:avLst>
              <a:gd name="adj" fmla="val 182988"/>
            </a:avLst>
          </a:prstGeom>
          <a:solidFill>
            <a:srgbClr val="4950BC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8447" y="5994678"/>
            <a:ext cx="199787" cy="249793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6453068" y="6535936"/>
            <a:ext cx="2082165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just">
              <a:lnSpc>
                <a:spcPts val="20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Dual-Edged Impact</a:t>
            </a:r>
            <a:endParaRPr lang="en-US" sz="2400" dirty="0"/>
          </a:p>
        </p:txBody>
      </p:sp>
      <p:sp>
        <p:nvSpPr>
          <p:cNvPr id="22" name="Text 16"/>
          <p:cNvSpPr/>
          <p:nvPr/>
        </p:nvSpPr>
        <p:spPr>
          <a:xfrm>
            <a:off x="6453068" y="6896100"/>
            <a:ext cx="7210663" cy="532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0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Technology tools can simultaneously enable empowerment through access and intensify surveillance, fundamentally altering workplace trust dynamics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2209" y="418147"/>
            <a:ext cx="5417820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Opportunities in Digital Transformation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09" y="1073706"/>
            <a:ext cx="3823223" cy="382322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49246" y="1106902"/>
            <a:ext cx="7306596" cy="2465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Despite its challenges, digital transformation opens remarkable possibilities for organizational growth, innovation, and cultural evolution.</a:t>
            </a:r>
            <a:endParaRPr lang="en-US" sz="24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09" y="4850429"/>
            <a:ext cx="285036" cy="28503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32209" y="5241886"/>
            <a:ext cx="1425535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Adaptive Innovation</a:t>
            </a:r>
            <a:endParaRPr lang="en-US" sz="2800" dirty="0"/>
          </a:p>
        </p:txBody>
      </p:sp>
      <p:sp>
        <p:nvSpPr>
          <p:cNvPr id="7" name="Text 3"/>
          <p:cNvSpPr/>
          <p:nvPr/>
        </p:nvSpPr>
        <p:spPr>
          <a:xfrm>
            <a:off x="532209" y="5524442"/>
            <a:ext cx="4426982" cy="364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Enables organizations to build adaptive and innovative cultures that respond rapidly to market changes (Cummings &amp; Worley, 2018)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1709" y="4563587"/>
            <a:ext cx="285036" cy="28503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101709" y="4991140"/>
            <a:ext cx="1453158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Continuous Learning</a:t>
            </a:r>
            <a:endParaRPr lang="en-US" sz="2800" dirty="0"/>
          </a:p>
        </p:txBody>
      </p:sp>
      <p:sp>
        <p:nvSpPr>
          <p:cNvPr id="10" name="Text 5"/>
          <p:cNvSpPr/>
          <p:nvPr/>
        </p:nvSpPr>
        <p:spPr>
          <a:xfrm>
            <a:off x="5101709" y="5237600"/>
            <a:ext cx="4426982" cy="364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Encourages ongoing skill development through online platforms and AI-based training systems accessible to all employees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6245" y="3638999"/>
            <a:ext cx="285036" cy="28503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56245" y="4066552"/>
            <a:ext cx="1970842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Stakeholder Connectedness</a:t>
            </a:r>
            <a:endParaRPr lang="en-US" sz="2800" dirty="0"/>
          </a:p>
        </p:txBody>
      </p:sp>
      <p:sp>
        <p:nvSpPr>
          <p:cNvPr id="13" name="Text 7"/>
          <p:cNvSpPr/>
          <p:nvPr/>
        </p:nvSpPr>
        <p:spPr>
          <a:xfrm>
            <a:off x="9956245" y="4313012"/>
            <a:ext cx="4426982" cy="364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Digital tools dramatically improve transparency and engagement across all organizational stakeholder groups</a:t>
            </a:r>
            <a:endParaRPr lang="en-US" sz="16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209" y="6345862"/>
            <a:ext cx="285036" cy="28503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32209" y="6773415"/>
            <a:ext cx="1425535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Global Collaboration</a:t>
            </a:r>
            <a:endParaRPr lang="en-US" sz="2800" dirty="0"/>
          </a:p>
        </p:txBody>
      </p:sp>
      <p:sp>
        <p:nvSpPr>
          <p:cNvPr id="16" name="Text 9"/>
          <p:cNvSpPr/>
          <p:nvPr/>
        </p:nvSpPr>
        <p:spPr>
          <a:xfrm>
            <a:off x="532209" y="7019875"/>
            <a:ext cx="4426982" cy="364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Facilitates seamless international teamwork and democratized decision-making across geographical boundaries</a:t>
            </a:r>
            <a:endParaRPr lang="en-US" sz="1600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6446" y="6121609"/>
            <a:ext cx="285036" cy="285036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6906446" y="6549162"/>
            <a:ext cx="1586865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Shared Digital Purpose</a:t>
            </a:r>
            <a:endParaRPr lang="en-US" sz="2800" dirty="0"/>
          </a:p>
        </p:txBody>
      </p:sp>
      <p:sp>
        <p:nvSpPr>
          <p:cNvPr id="19" name="Text 11"/>
          <p:cNvSpPr/>
          <p:nvPr/>
        </p:nvSpPr>
        <p:spPr>
          <a:xfrm>
            <a:off x="6906446" y="6795622"/>
            <a:ext cx="4426982" cy="364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Builds a sense of unified cultural identity centered around digital innovation and transformation goals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882" y="783788"/>
            <a:ext cx="9297472" cy="650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Challenges of Digital Transformation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44022" y="1559122"/>
            <a:ext cx="13096637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Organizations face multifaceted obstacles as they navigate the complex journey of digital transformation, requiring thoughtful strategies to address human, technological, and cultural barriers.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766882" y="2750344"/>
            <a:ext cx="4226719" cy="2243614"/>
          </a:xfrm>
          <a:prstGeom prst="roundRect">
            <a:avLst>
              <a:gd name="adj" fmla="val 4891"/>
            </a:avLst>
          </a:prstGeom>
          <a:solidFill>
            <a:srgbClr val="FFFFFF"/>
          </a:solidFill>
          <a:ln w="22860">
            <a:solidFill>
              <a:srgbClr val="4950BC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44022" y="2750344"/>
            <a:ext cx="91440" cy="2243614"/>
          </a:xfrm>
          <a:prstGeom prst="roundRect">
            <a:avLst>
              <a:gd name="adj" fmla="val 95613"/>
            </a:avLst>
          </a:prstGeom>
          <a:solidFill>
            <a:srgbClr val="4950BC"/>
          </a:solidFill>
          <a:ln/>
        </p:spPr>
      </p:sp>
      <p:sp>
        <p:nvSpPr>
          <p:cNvPr id="6" name="Text 4"/>
          <p:cNvSpPr/>
          <p:nvPr/>
        </p:nvSpPr>
        <p:spPr>
          <a:xfrm>
            <a:off x="1066443" y="2981325"/>
            <a:ext cx="2763203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Resistance to Change</a:t>
            </a:r>
            <a:endParaRPr lang="en-US" sz="3200" dirty="0"/>
          </a:p>
        </p:txBody>
      </p:sp>
      <p:sp>
        <p:nvSpPr>
          <p:cNvPr id="7" name="Text 5"/>
          <p:cNvSpPr/>
          <p:nvPr/>
        </p:nvSpPr>
        <p:spPr>
          <a:xfrm>
            <a:off x="1066443" y="3431381"/>
            <a:ext cx="3696176" cy="1331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Employees experience fear of redundancy and skill obsolescence, creating psychological barriers to adoption (Sengupta, 2018)</a:t>
            </a:r>
            <a:endParaRPr lang="en-US" sz="2000" dirty="0"/>
          </a:p>
        </p:txBody>
      </p:sp>
      <p:sp>
        <p:nvSpPr>
          <p:cNvPr id="8" name="Shape 6"/>
          <p:cNvSpPr/>
          <p:nvPr/>
        </p:nvSpPr>
        <p:spPr>
          <a:xfrm>
            <a:off x="5201722" y="2750344"/>
            <a:ext cx="4226838" cy="2243614"/>
          </a:xfrm>
          <a:prstGeom prst="roundRect">
            <a:avLst>
              <a:gd name="adj" fmla="val 4891"/>
            </a:avLst>
          </a:prstGeom>
          <a:solidFill>
            <a:srgbClr val="FFFFFF"/>
          </a:solidFill>
          <a:ln w="22860">
            <a:solidFill>
              <a:srgbClr val="4950BC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78862" y="2750344"/>
            <a:ext cx="91440" cy="2243614"/>
          </a:xfrm>
          <a:prstGeom prst="roundRect">
            <a:avLst>
              <a:gd name="adj" fmla="val 95613"/>
            </a:avLst>
          </a:prstGeom>
          <a:solidFill>
            <a:srgbClr val="4950BC"/>
          </a:solidFill>
          <a:ln/>
        </p:spPr>
      </p:sp>
      <p:sp>
        <p:nvSpPr>
          <p:cNvPr id="10" name="Text 8"/>
          <p:cNvSpPr/>
          <p:nvPr/>
        </p:nvSpPr>
        <p:spPr>
          <a:xfrm>
            <a:off x="5501283" y="2981325"/>
            <a:ext cx="2601992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Digital Divide</a:t>
            </a:r>
            <a:endParaRPr lang="en-US" sz="3200" dirty="0"/>
          </a:p>
        </p:txBody>
      </p:sp>
      <p:sp>
        <p:nvSpPr>
          <p:cNvPr id="11" name="Text 9"/>
          <p:cNvSpPr/>
          <p:nvPr/>
        </p:nvSpPr>
        <p:spPr>
          <a:xfrm>
            <a:off x="5501283" y="3431381"/>
            <a:ext cx="3696295" cy="1331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Uneven technological access and literacy levels create inequitable participation in digital initiatives (Singh, 2024)</a:t>
            </a:r>
            <a:endParaRPr lang="en-US" sz="2000" dirty="0"/>
          </a:p>
        </p:txBody>
      </p:sp>
      <p:sp>
        <p:nvSpPr>
          <p:cNvPr id="12" name="Shape 10"/>
          <p:cNvSpPr/>
          <p:nvPr/>
        </p:nvSpPr>
        <p:spPr>
          <a:xfrm>
            <a:off x="9636681" y="2750344"/>
            <a:ext cx="4226838" cy="2243614"/>
          </a:xfrm>
          <a:prstGeom prst="roundRect">
            <a:avLst>
              <a:gd name="adj" fmla="val 4891"/>
            </a:avLst>
          </a:prstGeom>
          <a:solidFill>
            <a:srgbClr val="FFFFFF"/>
          </a:solidFill>
          <a:ln w="22860">
            <a:solidFill>
              <a:srgbClr val="4950BC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13821" y="2750344"/>
            <a:ext cx="91440" cy="2243614"/>
          </a:xfrm>
          <a:prstGeom prst="roundRect">
            <a:avLst>
              <a:gd name="adj" fmla="val 95613"/>
            </a:avLst>
          </a:prstGeom>
          <a:solidFill>
            <a:srgbClr val="4950BC"/>
          </a:solidFill>
          <a:ln/>
        </p:spPr>
      </p:sp>
      <p:sp>
        <p:nvSpPr>
          <p:cNvPr id="14" name="Text 12"/>
          <p:cNvSpPr/>
          <p:nvPr/>
        </p:nvSpPr>
        <p:spPr>
          <a:xfrm>
            <a:off x="9936242" y="2981325"/>
            <a:ext cx="2601992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Cultural Inertia</a:t>
            </a:r>
            <a:endParaRPr lang="en-US" sz="3200" dirty="0"/>
          </a:p>
        </p:txBody>
      </p:sp>
      <p:sp>
        <p:nvSpPr>
          <p:cNvPr id="15" name="Text 13"/>
          <p:cNvSpPr/>
          <p:nvPr/>
        </p:nvSpPr>
        <p:spPr>
          <a:xfrm>
            <a:off x="9936242" y="3431381"/>
            <a:ext cx="3696295" cy="1331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Legacy values and established behavioral patterns resist new digital norms and ways of working (Sinha, 2019)</a:t>
            </a:r>
            <a:endParaRPr lang="en-US" sz="2000" dirty="0"/>
          </a:p>
        </p:txBody>
      </p:sp>
      <p:sp>
        <p:nvSpPr>
          <p:cNvPr id="16" name="Shape 14"/>
          <p:cNvSpPr/>
          <p:nvPr/>
        </p:nvSpPr>
        <p:spPr>
          <a:xfrm>
            <a:off x="766882" y="5202079"/>
            <a:ext cx="4226719" cy="2243614"/>
          </a:xfrm>
          <a:prstGeom prst="roundRect">
            <a:avLst>
              <a:gd name="adj" fmla="val 4891"/>
            </a:avLst>
          </a:prstGeom>
          <a:solidFill>
            <a:srgbClr val="FFFFFF"/>
          </a:solidFill>
          <a:ln w="22860">
            <a:solidFill>
              <a:srgbClr val="4950BC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44022" y="5202079"/>
            <a:ext cx="91440" cy="2243614"/>
          </a:xfrm>
          <a:prstGeom prst="roundRect">
            <a:avLst>
              <a:gd name="adj" fmla="val 95613"/>
            </a:avLst>
          </a:prstGeom>
          <a:solidFill>
            <a:srgbClr val="4950BC"/>
          </a:solidFill>
          <a:ln/>
        </p:spPr>
      </p:sp>
      <p:sp>
        <p:nvSpPr>
          <p:cNvPr id="18" name="Text 16"/>
          <p:cNvSpPr/>
          <p:nvPr/>
        </p:nvSpPr>
        <p:spPr>
          <a:xfrm>
            <a:off x="1066443" y="5433060"/>
            <a:ext cx="2601992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Leadership Gaps</a:t>
            </a:r>
            <a:endParaRPr lang="en-US" sz="3200" dirty="0"/>
          </a:p>
        </p:txBody>
      </p:sp>
      <p:sp>
        <p:nvSpPr>
          <p:cNvPr id="19" name="Text 17"/>
          <p:cNvSpPr/>
          <p:nvPr/>
        </p:nvSpPr>
        <p:spPr>
          <a:xfrm>
            <a:off x="1066443" y="5883116"/>
            <a:ext cx="3696176" cy="1331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Inadequate digital mindset and capabilities at senior leadership levels hinder transformation efforts (Nilakant &amp; Ramnarayan, 2024)</a:t>
            </a:r>
            <a:endParaRPr lang="en-US" sz="2000" dirty="0"/>
          </a:p>
        </p:txBody>
      </p:sp>
      <p:sp>
        <p:nvSpPr>
          <p:cNvPr id="20" name="Shape 18"/>
          <p:cNvSpPr/>
          <p:nvPr/>
        </p:nvSpPr>
        <p:spPr>
          <a:xfrm>
            <a:off x="5201722" y="5202078"/>
            <a:ext cx="4226838" cy="2329689"/>
          </a:xfrm>
          <a:prstGeom prst="roundRect">
            <a:avLst>
              <a:gd name="adj" fmla="val 4891"/>
            </a:avLst>
          </a:prstGeom>
          <a:solidFill>
            <a:srgbClr val="FFFFFF"/>
          </a:solidFill>
          <a:ln w="22860">
            <a:solidFill>
              <a:srgbClr val="4950BC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5178862" y="5202079"/>
            <a:ext cx="91440" cy="2243614"/>
          </a:xfrm>
          <a:prstGeom prst="roundRect">
            <a:avLst>
              <a:gd name="adj" fmla="val 95613"/>
            </a:avLst>
          </a:prstGeom>
          <a:solidFill>
            <a:srgbClr val="4950BC"/>
          </a:solidFill>
          <a:ln/>
        </p:spPr>
      </p:sp>
      <p:sp>
        <p:nvSpPr>
          <p:cNvPr id="22" name="Text 20"/>
          <p:cNvSpPr/>
          <p:nvPr/>
        </p:nvSpPr>
        <p:spPr>
          <a:xfrm>
            <a:off x="5501283" y="5433060"/>
            <a:ext cx="297120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Cyber-Ethics Concerns</a:t>
            </a:r>
            <a:endParaRPr lang="en-US" sz="3200" dirty="0"/>
          </a:p>
        </p:txBody>
      </p:sp>
      <p:sp>
        <p:nvSpPr>
          <p:cNvPr id="23" name="Text 21"/>
          <p:cNvSpPr/>
          <p:nvPr/>
        </p:nvSpPr>
        <p:spPr>
          <a:xfrm>
            <a:off x="5501283" y="5883116"/>
            <a:ext cx="3696295" cy="1331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Complex issues surrounding data privacy, employee autonomy, and work–life boundaries demand careful navigation</a:t>
            </a:r>
            <a:endParaRPr lang="en-US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0334" y="645556"/>
            <a:ext cx="12683609" cy="550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Strategies to Build a Strong Culture in a Digital Environment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70334" y="1779984"/>
            <a:ext cx="13089731" cy="563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Successful digital culture transformation requires deliberate, multi-faceted strategies that address leadership, structure, capability, and engagement simultaneously.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70334" y="2541389"/>
            <a:ext cx="175974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350" dirty="0"/>
          </a:p>
        </p:txBody>
      </p:sp>
      <p:sp>
        <p:nvSpPr>
          <p:cNvPr id="5" name="Shape 3"/>
          <p:cNvSpPr/>
          <p:nvPr/>
        </p:nvSpPr>
        <p:spPr>
          <a:xfrm>
            <a:off x="770334" y="2817614"/>
            <a:ext cx="6456878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6" name="Text 4"/>
          <p:cNvSpPr/>
          <p:nvPr/>
        </p:nvSpPr>
        <p:spPr>
          <a:xfrm>
            <a:off x="770334" y="2951321"/>
            <a:ext cx="2779990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Leadership Role Modeling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770334" y="3332083"/>
            <a:ext cx="6456878" cy="563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Senior leaders must visibly demonstrate digital behaviors, openness to innovation, and willingness to experiment (Nilakant &amp; Ramnarayan, 2024)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403187" y="2541389"/>
            <a:ext cx="175974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350" dirty="0"/>
          </a:p>
        </p:txBody>
      </p:sp>
      <p:sp>
        <p:nvSpPr>
          <p:cNvPr id="9" name="Shape 7"/>
          <p:cNvSpPr/>
          <p:nvPr/>
        </p:nvSpPr>
        <p:spPr>
          <a:xfrm>
            <a:off x="7403187" y="2817614"/>
            <a:ext cx="6456878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0" name="Text 8"/>
          <p:cNvSpPr/>
          <p:nvPr/>
        </p:nvSpPr>
        <p:spPr>
          <a:xfrm>
            <a:off x="7403187" y="2951321"/>
            <a:ext cx="2200989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Cultural Alignment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7403187" y="3332083"/>
            <a:ext cx="6456878" cy="563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organizational mission, structure, and incentive systems align with digital values and desired behaviors (Cameron &amp; Quinn, 2019)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770334" y="4203502"/>
            <a:ext cx="175974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350" dirty="0"/>
          </a:p>
        </p:txBody>
      </p:sp>
      <p:sp>
        <p:nvSpPr>
          <p:cNvPr id="13" name="Shape 11"/>
          <p:cNvSpPr/>
          <p:nvPr/>
        </p:nvSpPr>
        <p:spPr>
          <a:xfrm>
            <a:off x="770334" y="4479727"/>
            <a:ext cx="6456878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4" name="Text 12"/>
          <p:cNvSpPr/>
          <p:nvPr/>
        </p:nvSpPr>
        <p:spPr>
          <a:xfrm>
            <a:off x="770334" y="4613434"/>
            <a:ext cx="2589609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Strategic Empowerment</a:t>
            </a:r>
            <a:endParaRPr lang="en-US" sz="2400" dirty="0"/>
          </a:p>
        </p:txBody>
      </p:sp>
      <p:sp>
        <p:nvSpPr>
          <p:cNvPr id="15" name="Text 13"/>
          <p:cNvSpPr/>
          <p:nvPr/>
        </p:nvSpPr>
        <p:spPr>
          <a:xfrm>
            <a:off x="770334" y="4994196"/>
            <a:ext cx="6456878" cy="563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Decentralize decision-making authority and actively promote experimentation and calculated risk-taking at all levels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7403187" y="4203502"/>
            <a:ext cx="175974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350" dirty="0"/>
          </a:p>
        </p:txBody>
      </p:sp>
      <p:sp>
        <p:nvSpPr>
          <p:cNvPr id="17" name="Shape 15"/>
          <p:cNvSpPr/>
          <p:nvPr/>
        </p:nvSpPr>
        <p:spPr>
          <a:xfrm>
            <a:off x="7403187" y="4479727"/>
            <a:ext cx="6456878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8" name="Text 16"/>
          <p:cNvSpPr/>
          <p:nvPr/>
        </p:nvSpPr>
        <p:spPr>
          <a:xfrm>
            <a:off x="7403187" y="4613434"/>
            <a:ext cx="2695337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Digital Literacy Programs</a:t>
            </a:r>
            <a:endParaRPr lang="en-US" sz="2400" dirty="0"/>
          </a:p>
        </p:txBody>
      </p:sp>
      <p:sp>
        <p:nvSpPr>
          <p:cNvPr id="19" name="Text 17"/>
          <p:cNvSpPr/>
          <p:nvPr/>
        </p:nvSpPr>
        <p:spPr>
          <a:xfrm>
            <a:off x="7403187" y="4994196"/>
            <a:ext cx="6456878" cy="563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comprehensive training initiatives that build digital capabilities across all employee levels and functions</a:t>
            </a:r>
            <a:endParaRPr lang="en-US" sz="2000" dirty="0"/>
          </a:p>
        </p:txBody>
      </p:sp>
      <p:sp>
        <p:nvSpPr>
          <p:cNvPr id="20" name="Text 18"/>
          <p:cNvSpPr/>
          <p:nvPr/>
        </p:nvSpPr>
        <p:spPr>
          <a:xfrm>
            <a:off x="770334" y="5865614"/>
            <a:ext cx="175974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05</a:t>
            </a:r>
            <a:endParaRPr lang="en-US" sz="1350" dirty="0"/>
          </a:p>
        </p:txBody>
      </p:sp>
      <p:sp>
        <p:nvSpPr>
          <p:cNvPr id="21" name="Shape 19"/>
          <p:cNvSpPr/>
          <p:nvPr/>
        </p:nvSpPr>
        <p:spPr>
          <a:xfrm>
            <a:off x="770334" y="6141839"/>
            <a:ext cx="6456878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2" name="Text 20"/>
          <p:cNvSpPr/>
          <p:nvPr/>
        </p:nvSpPr>
        <p:spPr>
          <a:xfrm>
            <a:off x="770334" y="6275546"/>
            <a:ext cx="2436971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Storytelling &amp; Symbols</a:t>
            </a:r>
            <a:endParaRPr lang="en-US" sz="2400" dirty="0"/>
          </a:p>
        </p:txBody>
      </p:sp>
      <p:sp>
        <p:nvSpPr>
          <p:cNvPr id="23" name="Text 21"/>
          <p:cNvSpPr/>
          <p:nvPr/>
        </p:nvSpPr>
        <p:spPr>
          <a:xfrm>
            <a:off x="770334" y="6656308"/>
            <a:ext cx="6456878" cy="563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Celebrate and amplify stories of digital innovation and collaboration to reinforce desired cultural values (Ghosh &amp; Gupta, 2019)</a:t>
            </a:r>
            <a:endParaRPr lang="en-US" sz="2000" dirty="0"/>
          </a:p>
        </p:txBody>
      </p:sp>
      <p:sp>
        <p:nvSpPr>
          <p:cNvPr id="24" name="Text 22"/>
          <p:cNvSpPr/>
          <p:nvPr/>
        </p:nvSpPr>
        <p:spPr>
          <a:xfrm>
            <a:off x="7403187" y="5865614"/>
            <a:ext cx="175974" cy="220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06</a:t>
            </a:r>
            <a:endParaRPr lang="en-US" sz="1350" dirty="0"/>
          </a:p>
        </p:txBody>
      </p:sp>
      <p:sp>
        <p:nvSpPr>
          <p:cNvPr id="25" name="Shape 23"/>
          <p:cNvSpPr/>
          <p:nvPr/>
        </p:nvSpPr>
        <p:spPr>
          <a:xfrm>
            <a:off x="7403187" y="6141839"/>
            <a:ext cx="6456878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26" name="Text 24"/>
          <p:cNvSpPr/>
          <p:nvPr/>
        </p:nvSpPr>
        <p:spPr>
          <a:xfrm>
            <a:off x="7403187" y="6275546"/>
            <a:ext cx="3053834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Continuous Feedback Loops</a:t>
            </a:r>
            <a:endParaRPr lang="en-US" sz="2400" dirty="0"/>
          </a:p>
        </p:txBody>
      </p:sp>
      <p:sp>
        <p:nvSpPr>
          <p:cNvPr id="27" name="Text 25"/>
          <p:cNvSpPr/>
          <p:nvPr/>
        </p:nvSpPr>
        <p:spPr>
          <a:xfrm>
            <a:off x="7403187" y="6656308"/>
            <a:ext cx="6456878" cy="563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Establish ongoing pulse surveys and digital engagement analytics to monitor cultural health and adaptation progress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6" grpId="0" animBg="1"/>
      <p:bldP spid="2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2290</Words>
  <Application>Microsoft Office PowerPoint</Application>
  <PresentationFormat>Custom</PresentationFormat>
  <Paragraphs>349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Inter</vt:lpstr>
      <vt:lpstr>Inter Bold</vt:lpstr>
      <vt:lpstr>Inter Light</vt:lpstr>
      <vt:lpstr>ZapfHumnst BT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Adv. DrPBR</dc:creator>
  <cp:lastModifiedBy>Adv. DrPBR</cp:lastModifiedBy>
  <cp:revision>17</cp:revision>
  <dcterms:created xsi:type="dcterms:W3CDTF">2025-10-16T05:27:18Z</dcterms:created>
  <dcterms:modified xsi:type="dcterms:W3CDTF">2025-10-28T06:01:50Z</dcterms:modified>
</cp:coreProperties>
</file>